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412" r:id="rId3"/>
    <p:sldId id="451" r:id="rId4"/>
    <p:sldId id="452" r:id="rId5"/>
    <p:sldId id="453" r:id="rId6"/>
    <p:sldId id="454" r:id="rId7"/>
    <p:sldId id="416" r:id="rId8"/>
    <p:sldId id="455" r:id="rId9"/>
    <p:sldId id="460" r:id="rId10"/>
    <p:sldId id="461" r:id="rId11"/>
    <p:sldId id="462" r:id="rId12"/>
    <p:sldId id="463" r:id="rId13"/>
    <p:sldId id="464" r:id="rId14"/>
    <p:sldId id="465" r:id="rId15"/>
    <p:sldId id="466" r:id="rId16"/>
    <p:sldId id="467" r:id="rId17"/>
    <p:sldId id="468" r:id="rId18"/>
    <p:sldId id="469" r:id="rId19"/>
    <p:sldId id="470" r:id="rId20"/>
    <p:sldId id="471" r:id="rId21"/>
    <p:sldId id="472" r:id="rId22"/>
    <p:sldId id="473" r:id="rId23"/>
    <p:sldId id="474" r:id="rId24"/>
    <p:sldId id="475" r:id="rId25"/>
    <p:sldId id="476" r:id="rId26"/>
    <p:sldId id="477" r:id="rId27"/>
    <p:sldId id="478" r:id="rId28"/>
    <p:sldId id="479" r:id="rId29"/>
    <p:sldId id="480" r:id="rId30"/>
    <p:sldId id="481" r:id="rId31"/>
    <p:sldId id="482" r:id="rId32"/>
    <p:sldId id="483" r:id="rId33"/>
    <p:sldId id="27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nnan" initials="PC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3333FF"/>
    <a:srgbClr val="0000FF"/>
    <a:srgbClr val="CCECFF"/>
    <a:srgbClr val="3399FF"/>
    <a:srgbClr val="92D050"/>
    <a:srgbClr val="DDDDDD"/>
    <a:srgbClr val="FFCC66"/>
    <a:srgbClr val="0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364" autoAdjust="0"/>
  </p:normalViewPr>
  <p:slideViewPr>
    <p:cSldViewPr snapToGrid="0">
      <p:cViewPr varScale="1">
        <p:scale>
          <a:sx n="66" d="100"/>
          <a:sy n="66" d="100"/>
        </p:scale>
        <p:origin x="816" y="60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A5F70-79BB-4266-8B23-90B0ABEE2F42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D389-E2C6-4DE1-A867-B5C5B586D6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388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FD021-4B55-449B-BA15-036679D681E2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0496C-F449-4CD9-A16D-7FF42943D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800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3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3321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177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578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251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628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684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175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690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18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010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193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4103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487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248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65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947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321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083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961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455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347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559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003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426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48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496C-F449-4CD9-A16D-7FF42943D0A6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90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DF02-F597-4F8A-BEF4-D50603F3FD79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125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011" y="808074"/>
            <a:ext cx="11339848" cy="540687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EE16-CA0A-42A1-8DA5-B3688A386F0F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908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E502-9BA6-4113-9B80-A219E4094FCC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178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611" y="4119"/>
            <a:ext cx="9942491" cy="59816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011" y="808074"/>
            <a:ext cx="11339848" cy="540687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7631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72CBF-4E16-4247-A9A2-DD9DDE091308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010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F5EC7-9C15-47A5-AA76-DC32DD2226FB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068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86E4-B52E-436F-A436-3C53C8A42B68}" type="datetime5">
              <a:rPr lang="en-IN" smtClean="0"/>
              <a:t>6-Apr-21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5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3D06-992F-4E31-9A06-DC7308B50C4F}" type="datetime5">
              <a:rPr lang="en-IN" smtClean="0"/>
              <a:t>6-Apr-21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6489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A0763-5593-4224-8DB4-00383FE81878}" type="datetime5">
              <a:rPr lang="en-IN" smtClean="0"/>
              <a:t>6-Apr-21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43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6BE1F-4AA6-4991-8612-A65E8C517796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736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1C74-932F-4A95-861B-AFF9A85E22D7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945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1369" y="16998"/>
            <a:ext cx="9903853" cy="585284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20744"/>
            <a:ext cx="1249251" cy="365125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93D91BE6-4179-4192-AC96-B7785C8233D3}" type="datetime5">
              <a:rPr lang="en-IN" smtClean="0"/>
              <a:pPr/>
              <a:t>6-Apr-21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2282" y="6414937"/>
            <a:ext cx="9997036" cy="3651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56894" y="6414936"/>
            <a:ext cx="735106" cy="365125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113AD280-17BE-41C7-817B-A928DBB387AC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b="17333"/>
          <a:stretch/>
        </p:blipFill>
        <p:spPr>
          <a:xfrm>
            <a:off x="10834654" y="0"/>
            <a:ext cx="1357348" cy="785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1200" cy="69323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588550" y="2042387"/>
            <a:ext cx="4991100" cy="2819400"/>
          </a:xfrm>
          <a:prstGeom prst="rect">
            <a:avLst/>
          </a:prstGeom>
          <a:blipFill dpi="0" rotWithShape="1">
            <a:blip r:embed="rId15">
              <a:alphaModFix amt="7000"/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6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6.png"/><Relationship Id="rId11" Type="http://schemas.openxmlformats.org/officeDocument/2006/relationships/image" Target="../media/image37.png"/><Relationship Id="rId5" Type="http://schemas.openxmlformats.org/officeDocument/2006/relationships/image" Target="../media/image34.emf"/><Relationship Id="rId10" Type="http://schemas.openxmlformats.org/officeDocument/2006/relationships/image" Target="../media/image35.emf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8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0" y="2945475"/>
            <a:ext cx="12192000" cy="2011449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endParaRPr lang="en-IN" sz="3200" dirty="0" smtClean="0">
              <a:latin typeface="Garamond" panose="02020404030301010803" pitchFamily="18" charset="0"/>
            </a:endParaRPr>
          </a:p>
          <a:p>
            <a:r>
              <a:rPr lang="en-IN" sz="3200" dirty="0" smtClean="0">
                <a:latin typeface="Garamond" panose="02020404030301010803" pitchFamily="18" charset="0"/>
              </a:rPr>
              <a:t>Big Data tools for monitoring the </a:t>
            </a:r>
            <a:r>
              <a:rPr lang="en-IN" sz="3200" dirty="0">
                <a:latin typeface="Garamond" panose="02020404030301010803" pitchFamily="18" charset="0"/>
              </a:rPr>
              <a:t>i</a:t>
            </a:r>
            <a:r>
              <a:rPr lang="en-IN" sz="3200" dirty="0" smtClean="0">
                <a:latin typeface="Garamond" panose="02020404030301010803" pitchFamily="18" charset="0"/>
              </a:rPr>
              <a:t>mpact of </a:t>
            </a:r>
          </a:p>
          <a:p>
            <a:r>
              <a:rPr lang="en-IN" sz="3200" dirty="0" smtClean="0">
                <a:latin typeface="Garamond" panose="02020404030301010803" pitchFamily="18" charset="0"/>
              </a:rPr>
              <a:t>MGNREGS-IWMP projects</a:t>
            </a:r>
            <a:endParaRPr lang="en-IN" sz="2800" dirty="0">
              <a:latin typeface="Garamond" panose="02020404030301010803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b="17333"/>
          <a:stretch/>
        </p:blipFill>
        <p:spPr>
          <a:xfrm flipH="1">
            <a:off x="12075419" y="-2407796"/>
            <a:ext cx="116581" cy="7538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0"/>
            <a:ext cx="1183743" cy="116989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10730753" y="0"/>
            <a:ext cx="1461247" cy="116989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7983197" y="5395013"/>
            <a:ext cx="4635500" cy="109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200" b="1" dirty="0" smtClean="0">
                <a:latin typeface="Garamond" panose="02020404030301010803" pitchFamily="18" charset="0"/>
              </a:rPr>
              <a:t>Presented by,</a:t>
            </a:r>
          </a:p>
          <a:p>
            <a:r>
              <a:rPr lang="en-IN" sz="2200" dirty="0" smtClean="0">
                <a:latin typeface="Garamond" panose="02020404030301010803" pitchFamily="18" charset="0"/>
              </a:rPr>
              <a:t>Shivanand Nalgire (193350009)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b="17333"/>
          <a:stretch/>
        </p:blipFill>
        <p:spPr>
          <a:xfrm>
            <a:off x="394898" y="448374"/>
            <a:ext cx="1916779" cy="123951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757" y="402536"/>
            <a:ext cx="1273024" cy="1240862"/>
          </a:xfrm>
          <a:prstGeom prst="rect">
            <a:avLst/>
          </a:prstGeom>
        </p:spPr>
      </p:pic>
      <p:sp>
        <p:nvSpPr>
          <p:cNvPr id="26" name="Subtitle 2"/>
          <p:cNvSpPr txBox="1">
            <a:spLocks/>
          </p:cNvSpPr>
          <p:nvPr/>
        </p:nvSpPr>
        <p:spPr>
          <a:xfrm>
            <a:off x="3008671" y="9103"/>
            <a:ext cx="6296433" cy="554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200" b="1" dirty="0">
                <a:latin typeface="Garamond" panose="02020404030301010803" pitchFamily="18" charset="0"/>
              </a:rPr>
              <a:t>Centre for Technology Alternatives for Rural Areas</a:t>
            </a: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3684947" y="1643398"/>
            <a:ext cx="4822100" cy="554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200" b="1" dirty="0">
                <a:latin typeface="Garamond" panose="02020404030301010803" pitchFamily="18" charset="0"/>
              </a:rPr>
              <a:t>Indian Institute of Technology Bombay</a:t>
            </a:r>
          </a:p>
          <a:p>
            <a:endParaRPr lang="en-IN" sz="2200" b="1" dirty="0">
              <a:latin typeface="Garamond" panose="02020404030301010803" pitchFamily="18" charset="0"/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-386310" y="5395013"/>
            <a:ext cx="4635500" cy="109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200" b="1" dirty="0" smtClean="0">
                <a:latin typeface="Garamond" panose="02020404030301010803" pitchFamily="18" charset="0"/>
              </a:rPr>
              <a:t>Guided by,</a:t>
            </a:r>
          </a:p>
          <a:p>
            <a:r>
              <a:rPr lang="en-IN" sz="2200" dirty="0" err="1" smtClean="0">
                <a:latin typeface="Garamond" panose="02020404030301010803" pitchFamily="18" charset="0"/>
              </a:rPr>
              <a:t>Prof.</a:t>
            </a:r>
            <a:r>
              <a:rPr lang="en-IN" sz="2200" dirty="0">
                <a:latin typeface="Garamond" panose="02020404030301010803" pitchFamily="18" charset="0"/>
              </a:rPr>
              <a:t> </a:t>
            </a:r>
            <a:r>
              <a:rPr lang="en-IN" sz="2200" dirty="0" err="1" smtClean="0">
                <a:latin typeface="Garamond" panose="02020404030301010803" pitchFamily="18" charset="0"/>
              </a:rPr>
              <a:t>Pennan</a:t>
            </a:r>
            <a:r>
              <a:rPr lang="en-IN" sz="2200" dirty="0" smtClean="0">
                <a:latin typeface="Garamond" panose="02020404030301010803" pitchFamily="18" charset="0"/>
              </a:rPr>
              <a:t> </a:t>
            </a:r>
            <a:r>
              <a:rPr lang="en-IN" sz="2200" dirty="0" err="1" smtClean="0">
                <a:latin typeface="Garamond" panose="02020404030301010803" pitchFamily="18" charset="0"/>
              </a:rPr>
              <a:t>Chinnasamy</a:t>
            </a:r>
            <a:endParaRPr lang="en-IN" sz="2200" dirty="0" smtClean="0">
              <a:latin typeface="Garamond" panose="02020404030301010803" pitchFamily="18" charset="0"/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4"/>
          <a:stretch/>
        </p:blipFill>
        <p:spPr bwMode="auto">
          <a:xfrm>
            <a:off x="4917381" y="411577"/>
            <a:ext cx="2357232" cy="123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" t="2271" r="1280" b="882"/>
          <a:stretch/>
        </p:blipFill>
        <p:spPr>
          <a:xfrm>
            <a:off x="5250426" y="2037867"/>
            <a:ext cx="1681665" cy="1687715"/>
          </a:xfrm>
          <a:prstGeom prst="ellipse">
            <a:avLst/>
          </a:prstGeom>
          <a:ln w="9525" cap="rnd">
            <a:solidFill>
              <a:schemeClr val="bg1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3609211" y="5030522"/>
            <a:ext cx="4964093" cy="18274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IN" sz="2200" b="1" dirty="0" smtClean="0">
                <a:latin typeface="Garamond" panose="02020404030301010803" pitchFamily="18" charset="0"/>
              </a:rPr>
              <a:t>Examiners</a:t>
            </a:r>
            <a:br>
              <a:rPr lang="en-IN" sz="2200" b="1" dirty="0" smtClean="0">
                <a:latin typeface="Garamond" panose="02020404030301010803" pitchFamily="18" charset="0"/>
              </a:rPr>
            </a:br>
            <a:r>
              <a:rPr lang="en-IN" sz="2200" dirty="0" smtClean="0">
                <a:latin typeface="Garamond" panose="02020404030301010803" pitchFamily="18" charset="0"/>
              </a:rPr>
              <a:t>Prof. N.C. Narayanan</a:t>
            </a:r>
            <a:br>
              <a:rPr lang="en-IN" sz="2200" dirty="0" smtClean="0">
                <a:latin typeface="Garamond" panose="02020404030301010803" pitchFamily="18" charset="0"/>
              </a:rPr>
            </a:br>
            <a:r>
              <a:rPr lang="en-IN" sz="2200" dirty="0" smtClean="0">
                <a:latin typeface="Garamond" panose="02020404030301010803" pitchFamily="18" charset="0"/>
              </a:rPr>
              <a:t>Prof. Satish B. </a:t>
            </a:r>
            <a:r>
              <a:rPr lang="en-IN" sz="2200" dirty="0" err="1" smtClean="0">
                <a:latin typeface="Garamond" panose="02020404030301010803" pitchFamily="18" charset="0"/>
              </a:rPr>
              <a:t>Agnihotri</a:t>
            </a:r>
            <a:r>
              <a:rPr lang="en-IN" sz="2200" dirty="0" smtClean="0">
                <a:latin typeface="Garamond" panose="02020404030301010803" pitchFamily="18" charset="0"/>
              </a:rPr>
              <a:t/>
            </a:r>
            <a:br>
              <a:rPr lang="en-IN" sz="2200" dirty="0" smtClean="0">
                <a:latin typeface="Garamond" panose="02020404030301010803" pitchFamily="18" charset="0"/>
              </a:rPr>
            </a:br>
            <a:r>
              <a:rPr lang="en-IN" sz="2200" dirty="0" smtClean="0">
                <a:latin typeface="Garamond" panose="02020404030301010803" pitchFamily="18" charset="0"/>
              </a:rPr>
              <a:t>Prof. </a:t>
            </a:r>
            <a:r>
              <a:rPr lang="en-IN" sz="2200" dirty="0" err="1" smtClean="0">
                <a:latin typeface="Garamond" panose="02020404030301010803" pitchFamily="18" charset="0"/>
              </a:rPr>
              <a:t>Raaj</a:t>
            </a:r>
            <a:r>
              <a:rPr lang="en-IN" sz="2200" dirty="0" smtClean="0">
                <a:latin typeface="Garamond" panose="02020404030301010803" pitchFamily="18" charset="0"/>
              </a:rPr>
              <a:t> </a:t>
            </a:r>
            <a:r>
              <a:rPr lang="en-IN" sz="2200" dirty="0" err="1" smtClean="0">
                <a:latin typeface="Garamond" panose="02020404030301010803" pitchFamily="18" charset="0"/>
              </a:rPr>
              <a:t>Ramsankaran</a:t>
            </a:r>
            <a:endParaRPr lang="en-IN" sz="2200" dirty="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79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10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Remote Sensing for </a:t>
            </a:r>
            <a:r>
              <a:rPr lang="en-US" dirty="0"/>
              <a:t>m</a:t>
            </a:r>
            <a:r>
              <a:rPr lang="en-US" dirty="0" smtClean="0"/>
              <a:t>onitoring Ecological Status 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946" y="1853355"/>
            <a:ext cx="853374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latin typeface="Garamond" panose="02020404030301010803" pitchFamily="18" charset="0"/>
              </a:rPr>
              <a:t>RS and GIS – monitor natural resources at </a:t>
            </a:r>
            <a:r>
              <a:rPr lang="en-US" sz="2400" b="1" dirty="0" smtClean="0">
                <a:latin typeface="Garamond" panose="02020404030301010803" pitchFamily="18" charset="0"/>
              </a:rPr>
              <a:t>multi-temporal</a:t>
            </a:r>
            <a:r>
              <a:rPr lang="en-US" sz="2400" dirty="0" smtClean="0">
                <a:latin typeface="Garamond" panose="02020404030301010803" pitchFamily="18" charset="0"/>
              </a:rPr>
              <a:t>, </a:t>
            </a:r>
            <a:r>
              <a:rPr lang="en-US" sz="2400" b="1" dirty="0" smtClean="0">
                <a:latin typeface="Garamond" panose="02020404030301010803" pitchFamily="18" charset="0"/>
              </a:rPr>
              <a:t>multi-spectral</a:t>
            </a:r>
            <a:r>
              <a:rPr lang="en-US" sz="2400" dirty="0" smtClean="0">
                <a:latin typeface="Garamond" panose="02020404030301010803" pitchFamily="18" charset="0"/>
              </a:rPr>
              <a:t>, and </a:t>
            </a:r>
            <a:r>
              <a:rPr lang="en-US" sz="2400" b="1" dirty="0" smtClean="0">
                <a:latin typeface="Garamond" panose="02020404030301010803" pitchFamily="18" charset="0"/>
              </a:rPr>
              <a:t>multi-spatial</a:t>
            </a:r>
            <a:r>
              <a:rPr lang="en-US" sz="2400" dirty="0" smtClean="0">
                <a:latin typeface="Garamond" panose="02020404030301010803" pitchFamily="18" charset="0"/>
              </a:rPr>
              <a:t> resolution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latin typeface="Garamond" panose="02020404030301010803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 smtClean="0">
                <a:latin typeface="Garamond" panose="02020404030301010803" pitchFamily="18" charset="0"/>
              </a:rPr>
              <a:t>Open source</a:t>
            </a:r>
            <a:r>
              <a:rPr lang="en-US" sz="2400" dirty="0" smtClean="0">
                <a:latin typeface="Garamond" panose="02020404030301010803" pitchFamily="18" charset="0"/>
              </a:rPr>
              <a:t>, </a:t>
            </a:r>
            <a:r>
              <a:rPr lang="en-US" sz="2400" b="1" dirty="0" smtClean="0">
                <a:latin typeface="Garamond" panose="02020404030301010803" pitchFamily="18" charset="0"/>
              </a:rPr>
              <a:t>high resolution </a:t>
            </a:r>
            <a:r>
              <a:rPr lang="en-US" sz="2400" dirty="0" smtClean="0">
                <a:latin typeface="Garamond" panose="02020404030301010803" pitchFamily="18" charset="0"/>
              </a:rPr>
              <a:t>RS data detect components of earth surfaces – </a:t>
            </a:r>
            <a:r>
              <a:rPr lang="en-US" sz="2400" b="1" dirty="0" smtClean="0">
                <a:latin typeface="Garamond" panose="02020404030301010803" pitchFamily="18" charset="0"/>
              </a:rPr>
              <a:t>vegetation</a:t>
            </a:r>
            <a:r>
              <a:rPr lang="en-US" sz="2400" dirty="0" smtClean="0">
                <a:latin typeface="Garamond" panose="02020404030301010803" pitchFamily="18" charset="0"/>
              </a:rPr>
              <a:t>, </a:t>
            </a:r>
            <a:r>
              <a:rPr lang="en-US" sz="2400" b="1" dirty="0" smtClean="0">
                <a:latin typeface="Garamond" panose="02020404030301010803" pitchFamily="18" charset="0"/>
              </a:rPr>
              <a:t>soil moisture</a:t>
            </a:r>
            <a:r>
              <a:rPr lang="en-US" sz="2400" dirty="0" smtClean="0">
                <a:latin typeface="Garamond" panose="02020404030301010803" pitchFamily="18" charset="0"/>
              </a:rPr>
              <a:t>, </a:t>
            </a:r>
            <a:r>
              <a:rPr lang="en-US" sz="2400" b="1" dirty="0" smtClean="0">
                <a:latin typeface="Garamond" panose="02020404030301010803" pitchFamily="18" charset="0"/>
              </a:rPr>
              <a:t>surface temperature </a:t>
            </a: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Garamond" panose="02020404030301010803" pitchFamily="18" charset="0"/>
              </a:rPr>
              <a:t>Algorithms and composite indices </a:t>
            </a: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Garamond" panose="02020404030301010803" pitchFamily="18" charset="0"/>
              </a:rPr>
              <a:t>Oriented to specific </a:t>
            </a:r>
            <a:r>
              <a:rPr lang="en-US" sz="2200" b="1" dirty="0" smtClean="0">
                <a:latin typeface="Garamond" panose="02020404030301010803" pitchFamily="18" charset="0"/>
              </a:rPr>
              <a:t>ecologically related theme </a:t>
            </a:r>
            <a:r>
              <a:rPr lang="en-US" sz="2200" dirty="0" smtClean="0">
                <a:latin typeface="Garamond" panose="02020404030301010803" pitchFamily="18" charset="0"/>
              </a:rPr>
              <a:t>(e.g. NDVI)</a:t>
            </a:r>
          </a:p>
          <a:p>
            <a:pPr marL="914400" lvl="1" indent="-457200" algn="just">
              <a:buFont typeface="+mj-lt"/>
              <a:buAutoNum type="arabicPeriod"/>
            </a:pPr>
            <a:endParaRPr lang="en-US" sz="2200" dirty="0" smtClean="0">
              <a:latin typeface="Garamond" panose="02020404030301010803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 smtClean="0">
                <a:latin typeface="Garamond" panose="02020404030301010803" pitchFamily="18" charset="0"/>
              </a:rPr>
              <a:t>Aggregated</a:t>
            </a:r>
            <a:r>
              <a:rPr lang="en-US" sz="2400" dirty="0" smtClean="0">
                <a:latin typeface="Garamond" panose="02020404030301010803" pitchFamily="18" charset="0"/>
              </a:rPr>
              <a:t> RS index – with 2 or more metrics </a:t>
            </a: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Garamond" panose="02020404030301010803" pitchFamily="18" charset="0"/>
              </a:rPr>
              <a:t>Reveals </a:t>
            </a:r>
            <a:r>
              <a:rPr lang="en-US" sz="2200" b="1" dirty="0" smtClean="0">
                <a:latin typeface="Garamond" panose="02020404030301010803" pitchFamily="18" charset="0"/>
              </a:rPr>
              <a:t>comprehensive ecological status </a:t>
            </a: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Garamond" panose="02020404030301010803" pitchFamily="18" charset="0"/>
              </a:rPr>
              <a:t>Quick, effective detection, and quantification of ecological changes</a:t>
            </a:r>
          </a:p>
        </p:txBody>
      </p:sp>
      <p:pic>
        <p:nvPicPr>
          <p:cNvPr id="6148" name="Picture 4" descr="8. Frequently Asked Questions — Semi-Automatic Classification Plugin  7.8.0.1 document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7" r="54916" b="8279"/>
          <a:stretch/>
        </p:blipFill>
        <p:spPr bwMode="auto">
          <a:xfrm>
            <a:off x="8705194" y="3905250"/>
            <a:ext cx="3163336" cy="248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NDVI seasonal profile. NDVIm is the annual mean of NDVI and a surrogate...  |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194" y="1506029"/>
            <a:ext cx="3363970" cy="234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6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985" y="1968218"/>
            <a:ext cx="4398335" cy="388716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11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00754"/>
            <a:ext cx="12192000" cy="598163"/>
          </a:xfrm>
        </p:spPr>
        <p:txBody>
          <a:bodyPr/>
          <a:lstStyle/>
          <a:p>
            <a:r>
              <a:rPr lang="en-US" dirty="0" smtClean="0"/>
              <a:t>Remote Sensing based Ecological Index (RSEI)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2140" y="1564922"/>
            <a:ext cx="7051841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Garamond" panose="02020404030301010803" pitchFamily="18" charset="0"/>
              </a:rPr>
              <a:t>Based on System Dynamics concept – </a:t>
            </a:r>
            <a:r>
              <a:rPr lang="en-US" sz="2400" b="1" dirty="0" smtClean="0">
                <a:latin typeface="Garamond" panose="02020404030301010803" pitchFamily="18" charset="0"/>
              </a:rPr>
              <a:t>Pressure State Response </a:t>
            </a:r>
            <a:r>
              <a:rPr lang="en-US" sz="2400" dirty="0" smtClean="0">
                <a:latin typeface="Garamond" panose="02020404030301010803" pitchFamily="18" charset="0"/>
              </a:rPr>
              <a:t>framework </a:t>
            </a:r>
            <a:r>
              <a:rPr lang="en-US" sz="2400" i="1" dirty="0">
                <a:latin typeface="Garamond" panose="02020404030301010803" pitchFamily="18" charset="0"/>
              </a:rPr>
              <a:t>(Friend and Rapport., 1979</a:t>
            </a:r>
            <a:r>
              <a:rPr lang="en-US" sz="2400" i="1" dirty="0" smtClean="0">
                <a:latin typeface="Garamond" panose="02020404030301010803" pitchFamily="18" charset="0"/>
              </a:rPr>
              <a:t>)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i="1" dirty="0" smtClean="0">
              <a:latin typeface="Garamond" panose="02020404030301010803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latin typeface="Garamond" panose="02020404030301010803" pitchFamily="18" charset="0"/>
              </a:rPr>
              <a:t>MGNREGS-IMWP projects -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Garamond" panose="02020404030301010803" pitchFamily="18" charset="0"/>
                <a:sym typeface="Wingdings" panose="05000000000000000000" pitchFamily="2" charset="2"/>
              </a:rPr>
              <a:t>Healthier vegetation, increased soil moisture, and </a:t>
            </a:r>
            <a:br>
              <a:rPr lang="en-US" sz="2200" dirty="0" smtClean="0">
                <a:latin typeface="Garamond" panose="02020404030301010803" pitchFamily="18" charset="0"/>
                <a:sym typeface="Wingdings" panose="05000000000000000000" pitchFamily="2" charset="2"/>
              </a:rPr>
            </a:br>
            <a:r>
              <a:rPr lang="en-US" sz="2200" dirty="0" smtClean="0">
                <a:latin typeface="Garamond" panose="02020404030301010803" pitchFamily="18" charset="0"/>
                <a:sym typeface="Wingdings" panose="05000000000000000000" pitchFamily="2" charset="2"/>
              </a:rPr>
              <a:t>crop production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200" dirty="0">
                <a:latin typeface="Garamond" panose="02020404030301010803" pitchFamily="18" charset="0"/>
                <a:sym typeface="Wingdings" panose="05000000000000000000" pitchFamily="2" charset="2"/>
              </a:rPr>
              <a:t>Improved the</a:t>
            </a:r>
            <a:r>
              <a:rPr lang="en-US" sz="2200" dirty="0">
                <a:latin typeface="Garamond" panose="02020404030301010803" pitchFamily="18" charset="0"/>
              </a:rPr>
              <a:t> </a:t>
            </a:r>
            <a:r>
              <a:rPr lang="en-US" sz="2200" b="1" dirty="0">
                <a:latin typeface="Garamond" panose="02020404030301010803" pitchFamily="18" charset="0"/>
              </a:rPr>
              <a:t>land surface </a:t>
            </a:r>
            <a:r>
              <a:rPr lang="en-US" sz="2200" b="1" dirty="0" smtClean="0">
                <a:latin typeface="Garamond" panose="02020404030301010803" pitchFamily="18" charset="0"/>
              </a:rPr>
              <a:t>ecology</a:t>
            </a:r>
            <a:endParaRPr lang="en-US" sz="2200" b="1" dirty="0" smtClean="0">
              <a:latin typeface="Garamond" panose="02020404030301010803" pitchFamily="18" charset="0"/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latin typeface="Garamond" panose="02020404030301010803" pitchFamily="18" charset="0"/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 smtClean="0">
                <a:latin typeface="Garamond" panose="02020404030301010803" pitchFamily="18" charset="0"/>
                <a:sym typeface="Wingdings" panose="05000000000000000000" pitchFamily="2" charset="2"/>
              </a:rPr>
              <a:t>Ecological changes </a:t>
            </a:r>
            <a:r>
              <a:rPr lang="en-US" sz="2400" dirty="0" smtClean="0">
                <a:latin typeface="Garamond" panose="02020404030301010803" pitchFamily="18" charset="0"/>
                <a:sym typeface="Wingdings" panose="05000000000000000000" pitchFamily="2" charset="2"/>
              </a:rPr>
              <a:t>– </a:t>
            </a: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Garamond" panose="02020404030301010803" pitchFamily="18" charset="0"/>
                <a:sym typeface="Wingdings" panose="05000000000000000000" pitchFamily="2" charset="2"/>
              </a:rPr>
              <a:t>Alters characteristics of </a:t>
            </a:r>
            <a:r>
              <a:rPr lang="en-US" sz="2200" b="1" dirty="0" smtClean="0">
                <a:latin typeface="Garamond" panose="02020404030301010803" pitchFamily="18" charset="0"/>
                <a:sym typeface="Wingdings" panose="05000000000000000000" pitchFamily="2" charset="2"/>
              </a:rPr>
              <a:t>land surfaces </a:t>
            </a:r>
            <a:r>
              <a:rPr lang="en-US" sz="2200" i="1" dirty="0">
                <a:latin typeface="Garamond" panose="02020404030301010803" pitchFamily="18" charset="0"/>
              </a:rPr>
              <a:t>(Willis, 2015</a:t>
            </a:r>
            <a:r>
              <a:rPr lang="en-US" sz="2200" i="1" dirty="0" smtClean="0">
                <a:latin typeface="Garamond" panose="02020404030301010803" pitchFamily="18" charset="0"/>
              </a:rPr>
              <a:t>)</a:t>
            </a:r>
            <a:endParaRPr lang="en-US" sz="2200" dirty="0" smtClean="0">
              <a:latin typeface="Garamond" panose="02020404030301010803" pitchFamily="18" charset="0"/>
              <a:sym typeface="Wingdings" panose="05000000000000000000" pitchFamily="2" charset="2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200" b="1" dirty="0" smtClean="0">
                <a:latin typeface="Garamond" panose="02020404030301010803" pitchFamily="18" charset="0"/>
                <a:sym typeface="Wingdings" panose="05000000000000000000" pitchFamily="2" charset="2"/>
              </a:rPr>
              <a:t>Ecological indicators </a:t>
            </a:r>
            <a:r>
              <a:rPr lang="en-US" sz="2200" dirty="0" smtClean="0">
                <a:latin typeface="Garamond" panose="02020404030301010803" pitchFamily="18" charset="0"/>
                <a:sym typeface="Wingdings" panose="05000000000000000000" pitchFamily="2" charset="2"/>
              </a:rPr>
              <a:t>of these characteristics - </a:t>
            </a:r>
            <a:r>
              <a:rPr lang="en-US" sz="2200" b="1" dirty="0" smtClean="0">
                <a:latin typeface="Garamond" panose="02020404030301010803" pitchFamily="18" charset="0"/>
                <a:sym typeface="Wingdings" panose="05000000000000000000" pitchFamily="2" charset="2"/>
              </a:rPr>
              <a:t>Moisture</a:t>
            </a:r>
            <a:r>
              <a:rPr lang="en-US" sz="2200" dirty="0">
                <a:latin typeface="Garamond" panose="02020404030301010803" pitchFamily="18" charset="0"/>
                <a:sym typeface="Wingdings" panose="05000000000000000000" pitchFamily="2" charset="2"/>
              </a:rPr>
              <a:t>, </a:t>
            </a:r>
            <a:r>
              <a:rPr lang="en-US" sz="2200" b="1" dirty="0">
                <a:latin typeface="Garamond" panose="02020404030301010803" pitchFamily="18" charset="0"/>
                <a:sym typeface="Wingdings" panose="05000000000000000000" pitchFamily="2" charset="2"/>
              </a:rPr>
              <a:t>Greenness</a:t>
            </a:r>
            <a:r>
              <a:rPr lang="en-US" sz="2200" dirty="0">
                <a:latin typeface="Garamond" panose="02020404030301010803" pitchFamily="18" charset="0"/>
                <a:sym typeface="Wingdings" panose="05000000000000000000" pitchFamily="2" charset="2"/>
              </a:rPr>
              <a:t>, </a:t>
            </a:r>
            <a:r>
              <a:rPr lang="en-US" sz="2200" b="1" dirty="0" smtClean="0">
                <a:latin typeface="Garamond" panose="02020404030301010803" pitchFamily="18" charset="0"/>
                <a:sym typeface="Wingdings" panose="05000000000000000000" pitchFamily="2" charset="2"/>
              </a:rPr>
              <a:t>Dryness</a:t>
            </a:r>
            <a:r>
              <a:rPr lang="en-US" sz="2200" dirty="0" smtClean="0"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r>
              <a:rPr lang="en-US" sz="2200" i="1" dirty="0">
                <a:latin typeface="Garamond" panose="02020404030301010803" pitchFamily="18" charset="0"/>
              </a:rPr>
              <a:t>(Xu et al., 2019</a:t>
            </a:r>
            <a:r>
              <a:rPr lang="en-US" sz="2200" i="1" dirty="0" smtClean="0">
                <a:latin typeface="Garamond" panose="02020404030301010803" pitchFamily="18" charset="0"/>
              </a:rPr>
              <a:t>)</a:t>
            </a:r>
            <a:endParaRPr lang="en-US" sz="2200" dirty="0" smtClean="0">
              <a:latin typeface="Garamond" panose="02020404030301010803" pitchFamily="18" charset="0"/>
              <a:sym typeface="Wingdings" panose="05000000000000000000" pitchFamily="2" charset="2"/>
            </a:endParaRP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Garamond" panose="02020404030301010803" pitchFamily="18" charset="0"/>
                <a:sym typeface="Wingdings" panose="05000000000000000000" pitchFamily="2" charset="2"/>
              </a:rPr>
              <a:t>Mapped using </a:t>
            </a:r>
            <a:r>
              <a:rPr lang="en-US" sz="2200" b="1" dirty="0" smtClean="0">
                <a:latin typeface="Garamond" panose="02020404030301010803" pitchFamily="18" charset="0"/>
                <a:sym typeface="Wingdings" panose="05000000000000000000" pitchFamily="2" charset="2"/>
              </a:rPr>
              <a:t>aggregated remote sensing index </a:t>
            </a:r>
            <a:endParaRPr lang="en-US" sz="2200" b="1" dirty="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77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12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00754"/>
            <a:ext cx="12192000" cy="598163"/>
          </a:xfrm>
        </p:spPr>
        <p:txBody>
          <a:bodyPr/>
          <a:lstStyle/>
          <a:p>
            <a:r>
              <a:rPr lang="en-US" dirty="0" smtClean="0"/>
              <a:t>RSEI model development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674" y="1815678"/>
            <a:ext cx="67832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Garamond" panose="02020404030301010803" pitchFamily="18" charset="0"/>
              </a:rPr>
              <a:t> </a:t>
            </a:r>
            <a:r>
              <a:rPr lang="en-US" sz="2400" dirty="0">
                <a:latin typeface="Garamond" panose="02020404030301010803" pitchFamily="18" charset="0"/>
              </a:rPr>
              <a:t>RSEI aggregates </a:t>
            </a:r>
            <a:r>
              <a:rPr lang="en-US" sz="2400" dirty="0" smtClean="0">
                <a:latin typeface="Garamond" panose="02020404030301010803" pitchFamily="18" charset="0"/>
              </a:rPr>
              <a:t>15 RS </a:t>
            </a:r>
            <a:r>
              <a:rPr lang="en-US" sz="2400" dirty="0">
                <a:latin typeface="Garamond" panose="02020404030301010803" pitchFamily="18" charset="0"/>
              </a:rPr>
              <a:t>indices </a:t>
            </a:r>
            <a:r>
              <a:rPr lang="en-US" sz="2400" dirty="0" smtClean="0">
                <a:latin typeface="Garamond" panose="02020404030301010803" pitchFamily="18" charset="0"/>
              </a:rPr>
              <a:t>-</a:t>
            </a:r>
            <a:endParaRPr lang="en-US" sz="2400" dirty="0">
              <a:latin typeface="Garamond" panose="02020404030301010803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Garamond" panose="02020404030301010803" pitchFamily="18" charset="0"/>
              </a:rPr>
              <a:t>Representing </a:t>
            </a:r>
            <a:r>
              <a:rPr lang="en-US" sz="2200" b="1" dirty="0">
                <a:latin typeface="Garamond" panose="02020404030301010803" pitchFamily="18" charset="0"/>
              </a:rPr>
              <a:t>ecological indicators </a:t>
            </a:r>
            <a:r>
              <a:rPr lang="en-US" sz="2200" dirty="0">
                <a:latin typeface="Garamond" panose="02020404030301010803" pitchFamily="18" charset="0"/>
              </a:rPr>
              <a:t>of land surfaces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Garamond" panose="02020404030301010803" pitchFamily="18" charset="0"/>
              </a:rPr>
              <a:t>Greenness, moisture, dryness/heat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Garamond" panose="02020404030301010803" pitchFamily="18" charset="0"/>
              </a:rPr>
              <a:t>To assess changes in characteristics of land surface ecology </a:t>
            </a:r>
            <a:endParaRPr lang="en-US" sz="2200" dirty="0"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85776" y="5002434"/>
                <a:ext cx="5635645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𝑅𝑆𝐸𝐼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𝑀𝑜𝑖𝑠𝑡𝑢𝑟𝑒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𝐺𝑟𝑒𝑒𝑛𝑛𝑒𝑠𝑠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𝐷𝑟𝑦𝑛𝑒𝑠𝑠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𝐻𝑒𝑎𝑡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776" y="5002434"/>
                <a:ext cx="5635645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889634"/>
              </p:ext>
            </p:extLst>
          </p:nvPr>
        </p:nvGraphicFramePr>
        <p:xfrm>
          <a:off x="6096000" y="2214543"/>
          <a:ext cx="6787730" cy="4873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Document" r:id="rId5" imgW="5751576" imgH="4416192" progId="Word.Document.12">
                  <p:embed/>
                </p:oleObj>
              </mc:Choice>
              <mc:Fallback>
                <p:oleObj name="Document" r:id="rId5" imgW="5751576" imgH="44161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0" y="2214543"/>
                        <a:ext cx="6787730" cy="4873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7614577" y="1492512"/>
            <a:ext cx="3720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latin typeface="Garamond" panose="02020404030301010803" pitchFamily="18" charset="0"/>
              </a:rPr>
              <a:t>Remote sensing indices representing ecological indicators of land surfaces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97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13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00754"/>
            <a:ext cx="12192000" cy="598163"/>
          </a:xfrm>
        </p:spPr>
        <p:txBody>
          <a:bodyPr/>
          <a:lstStyle/>
          <a:p>
            <a:r>
              <a:rPr lang="en-US" dirty="0" smtClean="0"/>
              <a:t>Aggregation techniques for RSEI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048423"/>
              </p:ext>
            </p:extLst>
          </p:nvPr>
        </p:nvGraphicFramePr>
        <p:xfrm>
          <a:off x="605855" y="1671091"/>
          <a:ext cx="10851038" cy="4465864"/>
        </p:xfrm>
        <a:graphic>
          <a:graphicData uri="http://schemas.openxmlformats.org/drawingml/2006/table">
            <a:tbl>
              <a:tblPr firstRow="1" firstCol="1">
                <a:tableStyleId>{68D230F3-CF80-4859-8CE7-A43EE81993B5}</a:tableStyleId>
              </a:tblPr>
              <a:tblGrid>
                <a:gridCol w="502856">
                  <a:extLst>
                    <a:ext uri="{9D8B030D-6E8A-4147-A177-3AD203B41FA5}">
                      <a16:colId xmlns:a16="http://schemas.microsoft.com/office/drawing/2014/main" val="2300584869"/>
                    </a:ext>
                  </a:extLst>
                </a:gridCol>
                <a:gridCol w="2167849">
                  <a:extLst>
                    <a:ext uri="{9D8B030D-6E8A-4147-A177-3AD203B41FA5}">
                      <a16:colId xmlns:a16="http://schemas.microsoft.com/office/drawing/2014/main" val="3670709111"/>
                    </a:ext>
                  </a:extLst>
                </a:gridCol>
                <a:gridCol w="1607753">
                  <a:extLst>
                    <a:ext uri="{9D8B030D-6E8A-4147-A177-3AD203B41FA5}">
                      <a16:colId xmlns:a16="http://schemas.microsoft.com/office/drawing/2014/main" val="2332253838"/>
                    </a:ext>
                  </a:extLst>
                </a:gridCol>
                <a:gridCol w="4393207">
                  <a:extLst>
                    <a:ext uri="{9D8B030D-6E8A-4147-A177-3AD203B41FA5}">
                      <a16:colId xmlns:a16="http://schemas.microsoft.com/office/drawing/2014/main" val="1635047794"/>
                    </a:ext>
                  </a:extLst>
                </a:gridCol>
                <a:gridCol w="2179373">
                  <a:extLst>
                    <a:ext uri="{9D8B030D-6E8A-4147-A177-3AD203B41FA5}">
                      <a16:colId xmlns:a16="http://schemas.microsoft.com/office/drawing/2014/main" val="3173614357"/>
                    </a:ext>
                  </a:extLst>
                </a:gridCol>
              </a:tblGrid>
              <a:tr h="882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Sr. No.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Types of index weight </a:t>
                      </a:r>
                      <a:r>
                        <a:rPr lang="en-US" sz="1600" u="none" strike="noStrike" dirty="0" smtClean="0">
                          <a:effectLst/>
                        </a:rPr>
                        <a:t>determination </a:t>
                      </a:r>
                      <a:r>
                        <a:rPr lang="en-US" sz="1600" u="none" strike="noStrike" dirty="0">
                          <a:effectLst/>
                        </a:rPr>
                        <a:t>methods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Method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Remark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Citation for remark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820743"/>
                  </a:ext>
                </a:extLst>
              </a:tr>
              <a:tr h="15642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Subjective methods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AHP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1) Subjective judgement may affect weight </a:t>
                      </a:r>
                      <a:r>
                        <a:rPr lang="en-US" sz="1600" u="none" strike="noStrike" dirty="0" smtClean="0">
                          <a:effectLst/>
                        </a:rPr>
                        <a:t>  distribution </a:t>
                      </a:r>
                      <a:r>
                        <a:rPr lang="en-US" sz="1600" u="none" strike="noStrike" dirty="0">
                          <a:effectLst/>
                        </a:rPr>
                        <a:t>in practice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2) Limited by large sample size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3) Less </a:t>
                      </a:r>
                      <a:r>
                        <a:rPr lang="en-US" sz="1600" b="1" u="none" strike="noStrike" dirty="0">
                          <a:effectLst/>
                        </a:rPr>
                        <a:t>scalable</a:t>
                      </a:r>
                      <a:r>
                        <a:rPr lang="en-US" sz="1600" u="none" strike="noStrike" dirty="0">
                          <a:effectLst/>
                        </a:rPr>
                        <a:t> and resilient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a-DK" sz="1600" u="none" strike="noStrike" dirty="0">
                          <a:effectLst/>
                        </a:rPr>
                        <a:t>1) (Xu et al., 2018)</a:t>
                      </a:r>
                      <a:br>
                        <a:rPr lang="da-DK" sz="1600" u="none" strike="noStrike" dirty="0">
                          <a:effectLst/>
                        </a:rPr>
                      </a:br>
                      <a:r>
                        <a:rPr lang="da-DK" sz="1600" u="none" strike="noStrike" dirty="0">
                          <a:effectLst/>
                        </a:rPr>
                        <a:t>2) </a:t>
                      </a:r>
                      <a:r>
                        <a:rPr lang="da-DK" sz="1600" u="none" strike="noStrike" dirty="0" smtClean="0">
                          <a:effectLst/>
                        </a:rPr>
                        <a:t>(</a:t>
                      </a:r>
                      <a:r>
                        <a:rPr lang="da-DK" sz="1600" u="none" strike="noStrike" dirty="0">
                          <a:effectLst/>
                        </a:rPr>
                        <a:t>Liao and Jiang, 2020)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754885"/>
                  </a:ext>
                </a:extLst>
              </a:tr>
              <a:tr h="20193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Objective methods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1) Superior for evaluation of </a:t>
                      </a:r>
                      <a:r>
                        <a:rPr lang="en-US" sz="1600" b="1" u="none" strike="noStrike" dirty="0">
                          <a:effectLst/>
                        </a:rPr>
                        <a:t>multidimensional indexes</a:t>
                      </a:r>
                      <a:r>
                        <a:rPr lang="en-US" sz="1600" u="none" strike="noStrike" dirty="0">
                          <a:effectLst/>
                        </a:rPr>
                        <a:t/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2) Resilient against the </a:t>
                      </a:r>
                      <a:r>
                        <a:rPr lang="en-US" sz="1600" b="1" u="none" strike="noStrike" dirty="0">
                          <a:effectLst/>
                        </a:rPr>
                        <a:t>impact of co-linearity</a:t>
                      </a:r>
                      <a:r>
                        <a:rPr lang="en-US" sz="1600" u="none" strike="noStrike" dirty="0">
                          <a:effectLst/>
                        </a:rPr>
                        <a:t/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3) </a:t>
                      </a:r>
                      <a:r>
                        <a:rPr lang="en-US" sz="1600" u="none" strike="noStrike" dirty="0" smtClean="0">
                          <a:effectLst/>
                        </a:rPr>
                        <a:t>Objective weight allocation</a:t>
                      </a:r>
                      <a:r>
                        <a:rPr lang="en-US" sz="1600" u="none" strike="noStrike" dirty="0">
                          <a:effectLst/>
                        </a:rPr>
                        <a:t/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4) More </a:t>
                      </a:r>
                      <a:r>
                        <a:rPr lang="en-US" sz="1600" b="1" u="none" strike="noStrike" dirty="0" smtClean="0">
                          <a:effectLst/>
                        </a:rPr>
                        <a:t>scalable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1) (Xu et al., 2019)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2) (Hu and Xu, 2019)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3) (</a:t>
                      </a:r>
                      <a:r>
                        <a:rPr lang="en-US" sz="1600" u="none" strike="noStrike" dirty="0" err="1">
                          <a:effectLst/>
                        </a:rPr>
                        <a:t>Gau</a:t>
                      </a:r>
                      <a:r>
                        <a:rPr lang="en-US" sz="1600" u="none" strike="noStrike" dirty="0">
                          <a:effectLst/>
                        </a:rPr>
                        <a:t> and Zhao, 2020)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4) (Xu et al., 2018)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5) (Liao and Jiang, 2020)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6) (Hu and Xu, 2018)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497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99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14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00754"/>
            <a:ext cx="12192000" cy="598163"/>
          </a:xfrm>
        </p:spPr>
        <p:txBody>
          <a:bodyPr/>
          <a:lstStyle/>
          <a:p>
            <a:r>
              <a:rPr lang="en-US" dirty="0" smtClean="0"/>
              <a:t>Summary of worldwide practices of RSEI 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489814"/>
              </p:ext>
            </p:extLst>
          </p:nvPr>
        </p:nvGraphicFramePr>
        <p:xfrm>
          <a:off x="788377" y="1477000"/>
          <a:ext cx="10729629" cy="4832616"/>
        </p:xfrm>
        <a:graphic>
          <a:graphicData uri="http://schemas.openxmlformats.org/drawingml/2006/table">
            <a:tbl>
              <a:tblPr firstRow="1" firstCol="1">
                <a:tableStyleId>{0E3FDE45-AF77-4B5C-9715-49D594BDF05E}</a:tableStyleId>
              </a:tblPr>
              <a:tblGrid>
                <a:gridCol w="659608">
                  <a:extLst>
                    <a:ext uri="{9D8B030D-6E8A-4147-A177-3AD203B41FA5}">
                      <a16:colId xmlns:a16="http://schemas.microsoft.com/office/drawing/2014/main" val="3304752019"/>
                    </a:ext>
                  </a:extLst>
                </a:gridCol>
                <a:gridCol w="4463350">
                  <a:extLst>
                    <a:ext uri="{9D8B030D-6E8A-4147-A177-3AD203B41FA5}">
                      <a16:colId xmlns:a16="http://schemas.microsoft.com/office/drawing/2014/main" val="3385236330"/>
                    </a:ext>
                  </a:extLst>
                </a:gridCol>
                <a:gridCol w="1706600">
                  <a:extLst>
                    <a:ext uri="{9D8B030D-6E8A-4147-A177-3AD203B41FA5}">
                      <a16:colId xmlns:a16="http://schemas.microsoft.com/office/drawing/2014/main" val="206449431"/>
                    </a:ext>
                  </a:extLst>
                </a:gridCol>
                <a:gridCol w="1553028">
                  <a:extLst>
                    <a:ext uri="{9D8B030D-6E8A-4147-A177-3AD203B41FA5}">
                      <a16:colId xmlns:a16="http://schemas.microsoft.com/office/drawing/2014/main" val="2204795307"/>
                    </a:ext>
                  </a:extLst>
                </a:gridCol>
                <a:gridCol w="2347043">
                  <a:extLst>
                    <a:ext uri="{9D8B030D-6E8A-4147-A177-3AD203B41FA5}">
                      <a16:colId xmlns:a16="http://schemas.microsoft.com/office/drawing/2014/main" val="4046504997"/>
                    </a:ext>
                  </a:extLst>
                </a:gridCol>
              </a:tblGrid>
              <a:tr h="345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Sr. </a:t>
                      </a:r>
                      <a:r>
                        <a:rPr lang="en-US" sz="1300" u="none" strike="noStrike" dirty="0" smtClean="0">
                          <a:effectLst/>
                        </a:rPr>
                        <a:t>No.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Paper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Authors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RSEI Indices used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 smtClean="0">
                          <a:effectLst/>
                        </a:rPr>
                        <a:t>Aggregation/weighing </a:t>
                      </a:r>
                      <a:r>
                        <a:rPr lang="en-US" sz="1300" u="none" strike="noStrike" dirty="0">
                          <a:effectLst/>
                        </a:rPr>
                        <a:t>technique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005135"/>
                  </a:ext>
                </a:extLst>
              </a:tr>
              <a:tr h="535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Detecting Ecological Changes with a Remote Sensing Based Ecological Index (RSEI) Produced Time Series and Change Vector Analysis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(Xu et al., 2019)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NDVI, </a:t>
                      </a:r>
                      <a:r>
                        <a:rPr lang="en-US" sz="1300" u="none" strike="noStrike" dirty="0" smtClean="0">
                          <a:effectLst/>
                        </a:rPr>
                        <a:t>IBI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Principal Component Analysis (PCA)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807712"/>
                  </a:ext>
                </a:extLst>
              </a:tr>
              <a:tr h="6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A new remote sensing index for assessing the spatial heterogeneity in </a:t>
                      </a:r>
                      <a:r>
                        <a:rPr lang="en-US" sz="1300" u="none" strike="noStrike" dirty="0" smtClean="0">
                          <a:effectLst/>
                        </a:rPr>
                        <a:t>urban ecological </a:t>
                      </a:r>
                      <a:r>
                        <a:rPr lang="en-US" sz="1300" u="none" strike="noStrike" dirty="0">
                          <a:effectLst/>
                        </a:rPr>
                        <a:t>quality: A case from Fuzhou City, China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(Hu and Xu, 2018)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NDVI, NDBSI, LSM, LST,IBI, SI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Principal Component Analysis (PCA)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525811"/>
                  </a:ext>
                </a:extLst>
              </a:tr>
              <a:tr h="586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A new remote sensing index based on the pressure-state-response framework to assess regional ecological change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(Hu and Xu, 2019)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NDBSI, </a:t>
                      </a:r>
                      <a:r>
                        <a:rPr lang="en-US" sz="1300" u="none" strike="noStrike" dirty="0" smtClean="0">
                          <a:effectLst/>
                        </a:rPr>
                        <a:t>NDVI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Principal Component Analysis (PCA)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8472039"/>
                  </a:ext>
                </a:extLst>
              </a:tr>
              <a:tr h="6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Eco-Environmental Quality Monitoring in Beijing,</a:t>
                      </a:r>
                      <a:br>
                        <a:rPr lang="en-US" sz="1300" u="none" strike="noStrike" dirty="0">
                          <a:effectLst/>
                        </a:rPr>
                      </a:br>
                      <a:r>
                        <a:rPr lang="en-US" sz="1300" u="none" strike="noStrike" dirty="0">
                          <a:effectLst/>
                        </a:rPr>
                        <a:t>China, Using an RSEI-Based Approach Combined</a:t>
                      </a:r>
                      <a:br>
                        <a:rPr lang="en-US" sz="1300" u="none" strike="noStrike" dirty="0">
                          <a:effectLst/>
                        </a:rPr>
                      </a:br>
                      <a:r>
                        <a:rPr lang="en-US" sz="1300" u="none" strike="noStrike" dirty="0">
                          <a:effectLst/>
                        </a:rPr>
                        <a:t>With Random Forest Algorithms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(Gou and Zhao, 2020)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NDVI; NDBSI; LST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Principal Component Analysis (PCA)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5720062"/>
                  </a:ext>
                </a:extLst>
              </a:tr>
              <a:tr h="535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A remote sensing index for assessment of regional ecological changes.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(</a:t>
                      </a:r>
                      <a:r>
                        <a:rPr lang="en-US" sz="1300" u="none" strike="noStrike" dirty="0" err="1">
                          <a:effectLst/>
                        </a:rPr>
                        <a:t>HanQiu</a:t>
                      </a:r>
                      <a:r>
                        <a:rPr lang="en-US" sz="1300" u="none" strike="noStrike" dirty="0">
                          <a:effectLst/>
                        </a:rPr>
                        <a:t>, 2013)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-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Principal Component Analysis (PCA)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34893"/>
                  </a:ext>
                </a:extLst>
              </a:tr>
              <a:tr h="6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</a:rPr>
                        <a:t>Prediction of ecological effects of potential population and impervious surface increases using a remote sensing based ecological index (RSEI)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(Xu et al., 2018)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NDVI, LST, NDSI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Principal Component Analysis (PCA)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6399807"/>
                  </a:ext>
                </a:extLst>
              </a:tr>
              <a:tr h="6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 smtClean="0">
                          <a:effectLst/>
                        </a:rPr>
                        <a:t>7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 smtClean="0">
                          <a:effectLst/>
                        </a:rPr>
                        <a:t>Evaluation of the Spatiotemporal Variations in the Eco-environmental Quality in China Based on the Remote Sensing Ecological Index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smtClean="0"/>
                        <a:t>(Liao and Jiang, 2020)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 smtClean="0">
                          <a:effectLst/>
                        </a:rPr>
                        <a:t>NDVI, NDBI,</a:t>
                      </a:r>
                      <a:r>
                        <a:rPr lang="en-US" sz="1300" u="none" strike="noStrike" baseline="0" dirty="0" smtClean="0">
                          <a:effectLst/>
                        </a:rPr>
                        <a:t> NDWI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baseline="0" dirty="0" smtClean="0">
                          <a:effectLst/>
                        </a:rPr>
                        <a:t>AHP, PCA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219" marR="9219" marT="9219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302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373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15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00754"/>
            <a:ext cx="12192000" cy="598163"/>
          </a:xfrm>
        </p:spPr>
        <p:txBody>
          <a:bodyPr/>
          <a:lstStyle/>
          <a:p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2013" y="1985798"/>
            <a:ext cx="46233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aramond" panose="02020404030301010803" pitchFamily="18" charset="0"/>
              </a:rPr>
              <a:t>Spectral responses – influenced by </a:t>
            </a:r>
            <a:r>
              <a:rPr lang="en-US" sz="2400" b="1" dirty="0">
                <a:latin typeface="Garamond" panose="02020404030301010803" pitchFamily="18" charset="0"/>
              </a:rPr>
              <a:t>dimensionality</a:t>
            </a:r>
            <a:r>
              <a:rPr lang="en-US" sz="2400" dirty="0">
                <a:latin typeface="Garamond" panose="02020404030301010803" pitchFamily="18" charset="0"/>
              </a:rPr>
              <a:t> of image data </a:t>
            </a:r>
            <a:endParaRPr lang="en-US" sz="2400" dirty="0" smtClean="0">
              <a:latin typeface="Garamond" panose="02020404030301010803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Garamond" panose="02020404030301010803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PCA ensures – all the surface materials </a:t>
            </a:r>
            <a:r>
              <a:rPr lang="en-US" sz="2400" b="1" dirty="0" smtClean="0">
                <a:latin typeface="Garamond" panose="02020404030301010803" pitchFamily="18" charset="0"/>
              </a:rPr>
              <a:t>unequivocally</a:t>
            </a:r>
            <a:r>
              <a:rPr lang="en-US" sz="2400" dirty="0" smtClean="0">
                <a:latin typeface="Garamond" panose="02020404030301010803" pitchFamily="18" charset="0"/>
              </a:rPr>
              <a:t> mapped in only one of the </a:t>
            </a:r>
            <a:r>
              <a:rPr lang="en-US" sz="2400" b="1" dirty="0" smtClean="0">
                <a:latin typeface="Garamond" panose="02020404030301010803" pitchFamily="18" charset="0"/>
              </a:rPr>
              <a:t>PC images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 smtClean="0">
              <a:latin typeface="Garamond" panose="02020404030301010803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Captures essence of data in few PCs – convey </a:t>
            </a:r>
            <a:r>
              <a:rPr lang="en-US" sz="2400" b="1" dirty="0" smtClean="0">
                <a:latin typeface="Garamond" panose="02020404030301010803" pitchFamily="18" charset="0"/>
              </a:rPr>
              <a:t>most of the variation in</a:t>
            </a:r>
            <a:r>
              <a:rPr lang="en-US" sz="2400" dirty="0" smtClean="0">
                <a:latin typeface="Garamond" panose="02020404030301010803" pitchFamily="18" charset="0"/>
              </a:rPr>
              <a:t> dataset</a:t>
            </a:r>
            <a:endParaRPr lang="en-US" sz="2400" dirty="0">
              <a:latin typeface="Garamond" panose="02020404030301010803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473700" y="1654801"/>
            <a:ext cx="6575108" cy="4428500"/>
            <a:chOff x="5473700" y="1629401"/>
            <a:chExt cx="6575108" cy="4428500"/>
          </a:xfrm>
        </p:grpSpPr>
        <p:pic>
          <p:nvPicPr>
            <p:cNvPr id="14" name="Picture 13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3700" y="1629401"/>
              <a:ext cx="6575108" cy="44285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" name="Rectangle 1"/>
            <p:cNvSpPr/>
            <p:nvPr/>
          </p:nvSpPr>
          <p:spPr>
            <a:xfrm>
              <a:off x="5543550" y="5575300"/>
              <a:ext cx="565150" cy="2088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NDMI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29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16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00754"/>
            <a:ext cx="12192000" cy="598163"/>
          </a:xfrm>
        </p:spPr>
        <p:txBody>
          <a:bodyPr/>
          <a:lstStyle/>
          <a:p>
            <a:r>
              <a:rPr lang="en-US" dirty="0" smtClean="0"/>
              <a:t>RSEI equation based on PCA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pic>
        <p:nvPicPr>
          <p:cNvPr id="18" name="Picture 1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14" y="1471531"/>
            <a:ext cx="5116285" cy="3093170"/>
          </a:xfrm>
          <a:prstGeom prst="rect">
            <a:avLst/>
          </a:prstGeom>
          <a:noFill/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829544"/>
              </p:ext>
            </p:extLst>
          </p:nvPr>
        </p:nvGraphicFramePr>
        <p:xfrm>
          <a:off x="4825999" y="2459676"/>
          <a:ext cx="8130909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Document" r:id="rId5" imgW="5757333" imgH="1491095" progId="Word.Document.12">
                  <p:embed/>
                </p:oleObj>
              </mc:Choice>
              <mc:Fallback>
                <p:oleObj name="Document" r:id="rId5" imgW="5757333" imgH="14910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25999" y="2459676"/>
                        <a:ext cx="8130909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088849" y="2090345"/>
            <a:ext cx="382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Garamond" panose="02020404030301010803" pitchFamily="18" charset="0"/>
              </a:rPr>
              <a:t>Eigen analysis of the correlation matrix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26150" y="3638550"/>
            <a:ext cx="3898900" cy="323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894620" y="4926331"/>
                <a:ext cx="8898525" cy="1126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𝑅𝑆𝐸𝐼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𝑃𝐶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&amp;−0.221∗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𝐷𝑟𝑦𝐼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+0.34∗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𝐹𝑉𝐶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+0.264∗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𝐸𝑉𝐼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−0.316∗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𝑀𝐴𝑉𝐼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&amp;0.283∗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𝑀𝑆𝑃𝑆𝐼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+0.335∗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𝑀𝑆𝑅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+0.343∗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𝑀𝑇𝑉𝐼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−0.559∗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𝑁𝐷𝐷𝐼</m:t>
                                  </m:r>
                                </m:e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&amp;+0.179∗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𝑁𝑀𝐷𝐼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+0.314∗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𝑁𝐷𝑉𝐼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+0.349∗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𝑁𝐷𝑊𝐼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+0.314∗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𝑂𝑆𝐴𝑉𝐼</m:t>
                                  </m:r>
                                </m:e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&amp;+0.514∗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𝑆𝐼𝑊𝑆𝐼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−0.275∗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𝑉𝐶𝐼</m:t>
                                  </m:r>
                                </m:e>
                              </m:eqAr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620" y="4926331"/>
                <a:ext cx="8898525" cy="11269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30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17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00754"/>
            <a:ext cx="12192000" cy="598163"/>
          </a:xfrm>
        </p:spPr>
        <p:txBody>
          <a:bodyPr/>
          <a:lstStyle/>
          <a:p>
            <a:r>
              <a:rPr lang="en-US" dirty="0" smtClean="0"/>
              <a:t>Model validation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sp>
        <p:nvSpPr>
          <p:cNvPr id="2" name="Rectangle 1"/>
          <p:cNvSpPr/>
          <p:nvPr/>
        </p:nvSpPr>
        <p:spPr>
          <a:xfrm>
            <a:off x="378511" y="1564922"/>
            <a:ext cx="5577789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The </a:t>
            </a:r>
            <a:r>
              <a:rPr lang="en-IN" sz="2400" dirty="0">
                <a:latin typeface="Garamond" panose="02020404030301010803" pitchFamily="18" charset="0"/>
                <a:ea typeface="Calibri" panose="020F0502020204030204" pitchFamily="34" charset="0"/>
              </a:rPr>
              <a:t>most desirable ecological conditions </a:t>
            </a:r>
            <a:endParaRPr lang="en-IN" sz="2400" dirty="0" smtClean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2200" dirty="0">
                <a:latin typeface="Garamond" panose="02020404030301010803" pitchFamily="18" charset="0"/>
                <a:ea typeface="Calibri" panose="020F0502020204030204" pitchFamily="34" charset="0"/>
              </a:rPr>
              <a:t>H</a:t>
            </a:r>
            <a:r>
              <a:rPr lang="en-IN" sz="2200" dirty="0" smtClean="0">
                <a:latin typeface="Garamond" panose="02020404030301010803" pitchFamily="18" charset="0"/>
                <a:ea typeface="Calibri" panose="020F0502020204030204" pitchFamily="34" charset="0"/>
              </a:rPr>
              <a:t>igher </a:t>
            </a:r>
            <a:r>
              <a:rPr lang="en-IN" sz="2200" b="1" dirty="0">
                <a:latin typeface="Garamond" panose="02020404030301010803" pitchFamily="18" charset="0"/>
                <a:ea typeface="Calibri" panose="020F0502020204030204" pitchFamily="34" charset="0"/>
              </a:rPr>
              <a:t>vegetation </a:t>
            </a:r>
            <a:r>
              <a:rPr lang="en-IN" sz="2200" b="1" dirty="0" smtClean="0">
                <a:latin typeface="Garamond" panose="02020404030301010803" pitchFamily="18" charset="0"/>
                <a:ea typeface="Calibri" panose="020F0502020204030204" pitchFamily="34" charset="0"/>
              </a:rPr>
              <a:t>coverage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2200" dirty="0">
                <a:latin typeface="Garamond" panose="02020404030301010803" pitchFamily="18" charset="0"/>
                <a:ea typeface="Calibri" panose="020F0502020204030204" pitchFamily="34" charset="0"/>
              </a:rPr>
              <a:t>H</a:t>
            </a:r>
            <a:r>
              <a:rPr lang="en-IN" sz="2200" dirty="0" smtClean="0">
                <a:latin typeface="Garamond" panose="02020404030301010803" pitchFamily="18" charset="0"/>
                <a:ea typeface="Calibri" panose="020F0502020204030204" pitchFamily="34" charset="0"/>
              </a:rPr>
              <a:t>igher </a:t>
            </a:r>
            <a:r>
              <a:rPr lang="en-IN" sz="2200" b="1" dirty="0">
                <a:latin typeface="Garamond" panose="02020404030301010803" pitchFamily="18" charset="0"/>
                <a:ea typeface="Calibri" panose="020F0502020204030204" pitchFamily="34" charset="0"/>
              </a:rPr>
              <a:t>soil-plant </a:t>
            </a:r>
            <a:r>
              <a:rPr lang="en-IN" sz="2200" b="1" dirty="0" smtClean="0">
                <a:latin typeface="Garamond" panose="02020404030301010803" pitchFamily="18" charset="0"/>
                <a:ea typeface="Calibri" panose="020F0502020204030204" pitchFamily="34" charset="0"/>
              </a:rPr>
              <a:t>moisture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2200" dirty="0">
                <a:latin typeface="Garamond" panose="02020404030301010803" pitchFamily="18" charset="0"/>
                <a:ea typeface="Calibri" panose="020F0502020204030204" pitchFamily="34" charset="0"/>
              </a:rPr>
              <a:t>L</a:t>
            </a:r>
            <a:r>
              <a:rPr lang="en-IN" sz="2200" dirty="0" smtClean="0">
                <a:latin typeface="Garamond" panose="02020404030301010803" pitchFamily="18" charset="0"/>
                <a:ea typeface="Calibri" panose="020F0502020204030204" pitchFamily="34" charset="0"/>
              </a:rPr>
              <a:t>ess </a:t>
            </a:r>
            <a:r>
              <a:rPr lang="en-IN" sz="2200" dirty="0">
                <a:latin typeface="Garamond" panose="02020404030301010803" pitchFamily="18" charset="0"/>
                <a:ea typeface="Calibri" panose="020F0502020204030204" pitchFamily="34" charset="0"/>
              </a:rPr>
              <a:t>land </a:t>
            </a:r>
            <a:r>
              <a:rPr lang="en-IN" sz="2200" b="1" dirty="0">
                <a:latin typeface="Garamond" panose="02020404030301010803" pitchFamily="18" charset="0"/>
                <a:ea typeface="Calibri" panose="020F0502020204030204" pitchFamily="34" charset="0"/>
              </a:rPr>
              <a:t>surface </a:t>
            </a:r>
            <a:r>
              <a:rPr lang="en-IN" sz="2200" b="1" dirty="0" smtClean="0">
                <a:latin typeface="Garamond" panose="02020404030301010803" pitchFamily="18" charset="0"/>
                <a:ea typeface="Calibri" panose="020F0502020204030204" pitchFamily="34" charset="0"/>
              </a:rPr>
              <a:t>dryness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Garamond" panose="02020404030301010803" pitchFamily="18" charset="0"/>
              </a:rPr>
              <a:t>As per </a:t>
            </a:r>
            <a:r>
              <a:rPr lang="en-IN" sz="2400" b="1" dirty="0" smtClean="0">
                <a:latin typeface="Garamond" panose="02020404030301010803" pitchFamily="18" charset="0"/>
              </a:rPr>
              <a:t>PSR framework </a:t>
            </a:r>
            <a:r>
              <a:rPr lang="en-IN" sz="2400" dirty="0" smtClean="0">
                <a:latin typeface="Garamond" panose="02020404030301010803" pitchFamily="18" charset="0"/>
              </a:rPr>
              <a:t>above ecological conditions leads to </a:t>
            </a:r>
            <a:r>
              <a:rPr lang="en-IN" sz="2400" b="1" dirty="0" smtClean="0">
                <a:latin typeface="Garamond" panose="02020404030301010803" pitchFamily="18" charset="0"/>
              </a:rPr>
              <a:t>increased</a:t>
            </a:r>
            <a:r>
              <a:rPr lang="en-IN" sz="2400" dirty="0" smtClean="0">
                <a:latin typeface="Garamond" panose="02020404030301010803" pitchFamily="18" charset="0"/>
              </a:rPr>
              <a:t> –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2200" dirty="0" smtClean="0">
                <a:latin typeface="Garamond" panose="02020404030301010803" pitchFamily="18" charset="0"/>
              </a:rPr>
              <a:t>Crop production</a:t>
            </a:r>
            <a:endParaRPr lang="en-IN" sz="2200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IN" sz="2200" dirty="0" smtClean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Garamond" panose="02020404030301010803" pitchFamily="18" charset="0"/>
              </a:rPr>
              <a:t>RSEI</a:t>
            </a:r>
            <a:r>
              <a:rPr lang="en-IN" sz="2400" baseline="-25000" dirty="0" smtClean="0">
                <a:latin typeface="Garamond" panose="02020404030301010803" pitchFamily="18" charset="0"/>
              </a:rPr>
              <a:t>15 </a:t>
            </a:r>
            <a:r>
              <a:rPr lang="en-IN" sz="2400" dirty="0" smtClean="0">
                <a:latin typeface="Garamond" panose="02020404030301010803" pitchFamily="18" charset="0"/>
              </a:rPr>
              <a:t>model assessed against </a:t>
            </a:r>
            <a:r>
              <a:rPr lang="en-IN" sz="2400" b="1" dirty="0" smtClean="0">
                <a:latin typeface="Garamond" panose="02020404030301010803" pitchFamily="18" charset="0"/>
              </a:rPr>
              <a:t>individual indices</a:t>
            </a:r>
            <a:r>
              <a:rPr lang="en-IN" sz="2400" dirty="0" smtClean="0">
                <a:latin typeface="Garamond" panose="02020404030301010803" pitchFamily="18" charset="0"/>
              </a:rPr>
              <a:t> over –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2200" dirty="0" smtClean="0">
                <a:latin typeface="Garamond" panose="02020404030301010803" pitchFamily="18" charset="0"/>
              </a:rPr>
              <a:t>Historical crop production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2200" dirty="0" smtClean="0">
                <a:latin typeface="Garamond" panose="02020404030301010803" pitchFamily="18" charset="0"/>
              </a:rPr>
              <a:t>Ahmednagar district 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7041850"/>
              </p:ext>
            </p:extLst>
          </p:nvPr>
        </p:nvGraphicFramePr>
        <p:xfrm>
          <a:off x="5628463" y="1727200"/>
          <a:ext cx="7047548" cy="7697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Document" r:id="rId4" imgW="5751576" imgH="7628819" progId="Word.Document.12">
                  <p:embed/>
                </p:oleObj>
              </mc:Choice>
              <mc:Fallback>
                <p:oleObj name="Document" r:id="rId4" imgW="5751576" imgH="76288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28463" y="1727200"/>
                        <a:ext cx="7047548" cy="7697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6596020" y="6070600"/>
            <a:ext cx="5075279" cy="236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343883" y="1376529"/>
            <a:ext cx="5621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Garamond" panose="02020404030301010803" pitchFamily="18" charset="0"/>
              </a:rPr>
              <a:t>Accuracy assessment of </a:t>
            </a:r>
            <a:r>
              <a:rPr lang="en-IN" dirty="0" smtClean="0">
                <a:latin typeface="Garamond" panose="02020404030301010803" pitchFamily="18" charset="0"/>
              </a:rPr>
              <a:t>RSEI</a:t>
            </a:r>
            <a:r>
              <a:rPr lang="en-IN" baseline="-25000" dirty="0" smtClean="0">
                <a:latin typeface="Garamond" panose="02020404030301010803" pitchFamily="18" charset="0"/>
              </a:rPr>
              <a:t>15</a:t>
            </a:r>
            <a:r>
              <a:rPr lang="en-IN" dirty="0" smtClean="0">
                <a:latin typeface="Garamond" panose="02020404030301010803" pitchFamily="18" charset="0"/>
              </a:rPr>
              <a:t> against individual RS indices</a:t>
            </a:r>
            <a:endParaRPr lang="en-US" baseline="-25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99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18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00754"/>
            <a:ext cx="12192000" cy="598163"/>
          </a:xfrm>
        </p:spPr>
        <p:txBody>
          <a:bodyPr/>
          <a:lstStyle/>
          <a:p>
            <a:r>
              <a:rPr lang="en-US" dirty="0" smtClean="0"/>
              <a:t>Model evaluation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sp>
        <p:nvSpPr>
          <p:cNvPr id="2" name="Rectangle 1"/>
          <p:cNvSpPr/>
          <p:nvPr/>
        </p:nvSpPr>
        <p:spPr>
          <a:xfrm>
            <a:off x="315011" y="1749588"/>
            <a:ext cx="5780989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RSEI</a:t>
            </a:r>
            <a:r>
              <a:rPr lang="en-US" sz="2400" baseline="-25000" dirty="0" smtClean="0">
                <a:latin typeface="Garamond" panose="02020404030301010803" pitchFamily="18" charset="0"/>
                <a:ea typeface="Calibri" panose="020F0502020204030204" pitchFamily="34" charset="0"/>
              </a:rPr>
              <a:t>15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not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highly effective than the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individual RS indices</a:t>
            </a:r>
          </a:p>
          <a:p>
            <a:endParaRPr lang="en-US" sz="2400" dirty="0" smtClean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To identify issues –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Garamond" panose="02020404030301010803" pitchFamily="18" charset="0"/>
              </a:rPr>
              <a:t>PCA was analyzed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Garamond" panose="02020404030301010803" pitchFamily="18" charset="0"/>
              </a:rPr>
              <a:t>PCA accounts for varied </a:t>
            </a:r>
            <a:r>
              <a:rPr lang="en-US" sz="2200" b="1" dirty="0" smtClean="0">
                <a:latin typeface="Garamond" panose="02020404030301010803" pitchFamily="18" charset="0"/>
              </a:rPr>
              <a:t>influences</a:t>
            </a:r>
            <a:r>
              <a:rPr lang="en-US" sz="2200" dirty="0" smtClean="0">
                <a:latin typeface="Garamond" panose="02020404030301010803" pitchFamily="18" charset="0"/>
              </a:rPr>
              <a:t> of original characteristics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Garamond" panose="02020404030301010803" pitchFamily="18" charset="0"/>
              </a:rPr>
              <a:t>Influences tracked from </a:t>
            </a:r>
            <a:r>
              <a:rPr lang="en-US" sz="2200" b="1" dirty="0" smtClean="0">
                <a:latin typeface="Garamond" panose="02020404030301010803" pitchFamily="18" charset="0"/>
              </a:rPr>
              <a:t>PCA plot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PCA plot shows –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Garamond" panose="02020404030301010803" pitchFamily="18" charset="0"/>
              </a:rPr>
              <a:t>Clusters of RS indices based on </a:t>
            </a:r>
            <a:r>
              <a:rPr lang="en-US" sz="2200" b="1" dirty="0" smtClean="0">
                <a:latin typeface="Garamond" panose="02020404030301010803" pitchFamily="18" charset="0"/>
              </a:rPr>
              <a:t>similarity</a:t>
            </a:r>
            <a:r>
              <a:rPr lang="en-US" sz="2200" dirty="0" smtClean="0">
                <a:latin typeface="Garamond" panose="02020404030301010803" pitchFamily="18" charset="0"/>
              </a:rPr>
              <a:t>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b="1" dirty="0" smtClean="0">
                <a:latin typeface="Garamond" panose="02020404030301010803" pitchFamily="18" charset="0"/>
              </a:rPr>
              <a:t>Redundant</a:t>
            </a:r>
            <a:r>
              <a:rPr lang="en-US" sz="2200" dirty="0" smtClean="0">
                <a:latin typeface="Garamond" panose="02020404030301010803" pitchFamily="18" charset="0"/>
              </a:rPr>
              <a:t> multiple indices</a:t>
            </a:r>
          </a:p>
        </p:txBody>
      </p:sp>
      <p:pic>
        <p:nvPicPr>
          <p:cNvPr id="17" name="Picture 1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288" y="1593114"/>
            <a:ext cx="4984673" cy="3488700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6905278" y="5297714"/>
            <a:ext cx="4930683" cy="760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Feature Selection based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Dimensionality Reduction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19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00754"/>
            <a:ext cx="12192000" cy="598163"/>
          </a:xfrm>
        </p:spPr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sp>
        <p:nvSpPr>
          <p:cNvPr id="2" name="Rectangle 1"/>
          <p:cNvSpPr/>
          <p:nvPr/>
        </p:nvSpPr>
        <p:spPr>
          <a:xfrm>
            <a:off x="110946" y="1472589"/>
            <a:ext cx="5780989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To mitigate the problem of high dimensionality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DR techniques –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Garamond" panose="02020404030301010803" pitchFamily="18" charset="0"/>
              </a:rPr>
              <a:t>Feature extraction (PCA)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Garamond" panose="02020404030301010803" pitchFamily="18" charset="0"/>
              </a:rPr>
              <a:t>Feature selection</a:t>
            </a:r>
          </a:p>
          <a:p>
            <a:pPr lvl="2"/>
            <a:endParaRPr lang="en-US" sz="2200" dirty="0" smtClean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Feature selection –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Garamond" panose="02020404030301010803" pitchFamily="18" charset="0"/>
              </a:rPr>
              <a:t>Attributes tested for worthiness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Garamond" panose="02020404030301010803" pitchFamily="18" charset="0"/>
              </a:rPr>
              <a:t>Selection and elimination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Garamond" panose="02020404030301010803" pitchFamily="18" charset="0"/>
              </a:rPr>
              <a:t>E.g. 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Garamond" panose="02020404030301010803" pitchFamily="18" charset="0"/>
              </a:rPr>
              <a:t>Low variance filter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latin typeface="Garamond" panose="02020404030301010803" pitchFamily="18" charset="0"/>
              </a:rPr>
              <a:t>High correlation filter</a:t>
            </a: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923513"/>
              </p:ext>
            </p:extLst>
          </p:nvPr>
        </p:nvGraphicFramePr>
        <p:xfrm>
          <a:off x="4676151" y="2047039"/>
          <a:ext cx="764303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name="Document" r:id="rId4" imgW="9009306" imgH="4092384" progId="Word.Document.12">
                  <p:embed/>
                </p:oleObj>
              </mc:Choice>
              <mc:Fallback>
                <p:oleObj name="Document" r:id="rId4" imgW="9009306" imgH="4092384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76151" y="2047039"/>
                        <a:ext cx="764303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5868452" y="1675785"/>
            <a:ext cx="5258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Garamond" panose="02020404030301010803" pitchFamily="18" charset="0"/>
                <a:ea typeface="Calibri" panose="020F0502020204030204" pitchFamily="34" charset="0"/>
              </a:rPr>
              <a:t>Pairwise correlation matrix for 15 remote sensing indices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059689" y="5271006"/>
            <a:ext cx="6875952" cy="710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Feature selection + feature extraction</a:t>
            </a:r>
            <a:endParaRPr lang="en-US" sz="2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54305" y="4664058"/>
            <a:ext cx="7250609" cy="253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8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9" grpId="0"/>
      <p:bldP spid="20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061996" y="602282"/>
            <a:ext cx="6910883" cy="60951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 smtClean="0"/>
              <a:t>Introduction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100" dirty="0" smtClean="0">
                <a:latin typeface="Garamond" panose="02020404030301010803" pitchFamily="18" charset="0"/>
              </a:rPr>
              <a:t>MGNREGS-IWMP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100" dirty="0" smtClean="0">
                <a:latin typeface="Garamond" panose="02020404030301010803" pitchFamily="18" charset="0"/>
              </a:rPr>
              <a:t>Need for study</a:t>
            </a:r>
          </a:p>
          <a:p>
            <a:pPr>
              <a:lnSpc>
                <a:spcPct val="100000"/>
              </a:lnSpc>
            </a:pPr>
            <a:r>
              <a:rPr lang="en-US" b="1" dirty="0" smtClean="0"/>
              <a:t>Project formulation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100" dirty="0" smtClean="0">
                <a:latin typeface="Garamond" panose="02020404030301010803" pitchFamily="18" charset="0"/>
              </a:rPr>
              <a:t>Objectives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100" dirty="0" smtClean="0">
                <a:latin typeface="Garamond" panose="02020404030301010803" pitchFamily="18" charset="0"/>
              </a:rPr>
              <a:t>Study area</a:t>
            </a:r>
          </a:p>
          <a:p>
            <a:pPr>
              <a:lnSpc>
                <a:spcPct val="100000"/>
              </a:lnSpc>
            </a:pPr>
            <a:r>
              <a:rPr lang="en-US" b="1" dirty="0" smtClean="0"/>
              <a:t>Methodology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100" dirty="0" smtClean="0">
                <a:latin typeface="Garamond" panose="02020404030301010803" pitchFamily="18" charset="0"/>
              </a:rPr>
              <a:t>RSEI framework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100" dirty="0" smtClean="0">
                <a:latin typeface="Garamond" panose="02020404030301010803" pitchFamily="18" charset="0"/>
              </a:rPr>
              <a:t>Model development</a:t>
            </a:r>
          </a:p>
          <a:p>
            <a:pPr>
              <a:lnSpc>
                <a:spcPct val="100000"/>
              </a:lnSpc>
            </a:pPr>
            <a:r>
              <a:rPr lang="en-US" b="1" dirty="0" smtClean="0"/>
              <a:t>Analysis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100" dirty="0" smtClean="0">
                <a:latin typeface="Garamond" panose="02020404030301010803" pitchFamily="18" charset="0"/>
              </a:rPr>
              <a:t>Comparative analysis of CAG audit and RSEI 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100" dirty="0" smtClean="0">
                <a:latin typeface="Garamond" panose="02020404030301010803" pitchFamily="18" charset="0"/>
              </a:rPr>
              <a:t>Impact assessment on applied vs. controlled site</a:t>
            </a:r>
          </a:p>
          <a:p>
            <a:pPr>
              <a:lnSpc>
                <a:spcPct val="100000"/>
              </a:lnSpc>
            </a:pPr>
            <a:r>
              <a:rPr lang="en-US" b="1" dirty="0" smtClean="0"/>
              <a:t> Results and discussions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100" dirty="0" smtClean="0">
                <a:latin typeface="Garamond" panose="02020404030301010803" pitchFamily="18" charset="0"/>
              </a:rPr>
              <a:t>Conclusion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100" dirty="0" smtClean="0">
                <a:latin typeface="Garamond" panose="02020404030301010803" pitchFamily="18" charset="0"/>
              </a:rPr>
              <a:t>Limitations and future direction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2</a:t>
            </a:fld>
            <a:endParaRPr lang="en-IN"/>
          </a:p>
        </p:txBody>
      </p:sp>
      <p:pic>
        <p:nvPicPr>
          <p:cNvPr id="7" name="Picture 6" descr="Nrega Yojna - mgnrega ( नरेगा कार्य की रिपोर्ड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373" y="880200"/>
            <a:ext cx="1597686" cy="1597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Rectangle 10"/>
          <p:cNvSpPr/>
          <p:nvPr/>
        </p:nvSpPr>
        <p:spPr>
          <a:xfrm>
            <a:off x="8649308" y="2523759"/>
            <a:ext cx="2148115" cy="700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8843519" y="3735008"/>
            <a:ext cx="2148115" cy="2479943"/>
            <a:chOff x="9233720" y="695076"/>
            <a:chExt cx="2148115" cy="2479943"/>
          </a:xfrm>
        </p:grpSpPr>
        <p:pic>
          <p:nvPicPr>
            <p:cNvPr id="8" name="Picture 7" descr="Screen Clippi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6" t="2271" r="1280" b="882"/>
            <a:stretch/>
          </p:blipFill>
          <p:spPr>
            <a:xfrm>
              <a:off x="9266080" y="695076"/>
              <a:ext cx="1757987" cy="176431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9233720" y="2474418"/>
              <a:ext cx="2148115" cy="700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170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051541"/>
              </p:ext>
            </p:extLst>
          </p:nvPr>
        </p:nvGraphicFramePr>
        <p:xfrm>
          <a:off x="5848394" y="1517943"/>
          <a:ext cx="6248156" cy="514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0" name="Document" r:id="rId4" imgW="5751576" imgH="5686284" progId="Word.Document.12">
                  <p:embed/>
                </p:oleObj>
              </mc:Choice>
              <mc:Fallback>
                <p:oleObj name="Document" r:id="rId4" imgW="5751576" imgH="5686284" progId="Word.Document.12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8394" y="1517943"/>
                        <a:ext cx="6248156" cy="514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20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00754"/>
            <a:ext cx="12192000" cy="598163"/>
          </a:xfrm>
        </p:spPr>
        <p:txBody>
          <a:bodyPr/>
          <a:lstStyle/>
          <a:p>
            <a:r>
              <a:rPr lang="en-US" dirty="0" smtClean="0"/>
              <a:t>Improved model (Reduced Models)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sp>
        <p:nvSpPr>
          <p:cNvPr id="2" name="Rectangle 1"/>
          <p:cNvSpPr/>
          <p:nvPr/>
        </p:nvSpPr>
        <p:spPr>
          <a:xfrm>
            <a:off x="459959" y="1447554"/>
            <a:ext cx="4964419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To mitigate the problem of high dimensionality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DR techniques –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Garamond" panose="02020404030301010803" pitchFamily="18" charset="0"/>
              </a:rPr>
              <a:t>Feature extraction (PCA)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Garamond" panose="02020404030301010803" pitchFamily="18" charset="0"/>
              </a:rPr>
              <a:t>Feature selection</a:t>
            </a:r>
          </a:p>
          <a:p>
            <a:pPr lvl="2"/>
            <a:endParaRPr lang="en-US" sz="2200" dirty="0" smtClean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Feature selection –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Garamond" panose="02020404030301010803" pitchFamily="18" charset="0"/>
              </a:rPr>
              <a:t>Attributes tested for worthiness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Garamond" panose="02020404030301010803" pitchFamily="18" charset="0"/>
              </a:rPr>
              <a:t>Selection and elimination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Garamond" panose="02020404030301010803" pitchFamily="18" charset="0"/>
              </a:rPr>
              <a:t>E.g. 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Garamond" panose="02020404030301010803" pitchFamily="18" charset="0"/>
              </a:rPr>
              <a:t>Low variance filter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latin typeface="Garamond" panose="02020404030301010803" pitchFamily="18" charset="0"/>
              </a:rPr>
              <a:t>High correlation filter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848394" y="5196114"/>
            <a:ext cx="6248156" cy="1114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9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426752"/>
              </p:ext>
            </p:extLst>
          </p:nvPr>
        </p:nvGraphicFramePr>
        <p:xfrm>
          <a:off x="-1609018" y="4959421"/>
          <a:ext cx="8230439" cy="171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7" name="Document" r:id="rId4" imgW="5751576" imgH="1200330" progId="Word.Document.12">
                  <p:embed/>
                </p:oleObj>
              </mc:Choice>
              <mc:Fallback>
                <p:oleObj name="Document" r:id="rId4" imgW="5751576" imgH="12003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609018" y="4959421"/>
                        <a:ext cx="8230439" cy="171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21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00754"/>
            <a:ext cx="12192000" cy="598163"/>
          </a:xfrm>
        </p:spPr>
        <p:txBody>
          <a:bodyPr/>
          <a:lstStyle/>
          <a:p>
            <a:r>
              <a:rPr lang="en-US" dirty="0" smtClean="0"/>
              <a:t>RSEI</a:t>
            </a:r>
            <a:r>
              <a:rPr lang="en-US" baseline="-25000" dirty="0" smtClean="0"/>
              <a:t>3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653" y="4573597"/>
            <a:ext cx="382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Garamond" panose="02020404030301010803" pitchFamily="18" charset="0"/>
              </a:rPr>
              <a:t>Eigen analysis of the correlation matrix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8851" y="5858256"/>
            <a:ext cx="3898900" cy="323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18" y="1566464"/>
            <a:ext cx="4540966" cy="283169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075365" y="1886533"/>
                <a:ext cx="700954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𝑅𝑆𝐸𝐼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𝑃𝐶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0.648∗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𝑁𝑀𝐷𝐼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+0.665∗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𝑂𝑆𝐴𝑉𝐼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−0.746∗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𝑉𝐶𝐼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#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365" y="1886533"/>
                <a:ext cx="70095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905278" y="1433458"/>
                <a:ext cx="280038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𝑅𝑆𝐸𝐼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𝑃𝐶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𝑃𝐶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278" y="1433458"/>
                <a:ext cx="280038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672809"/>
              </p:ext>
            </p:extLst>
          </p:nvPr>
        </p:nvGraphicFramePr>
        <p:xfrm>
          <a:off x="4895945" y="2339607"/>
          <a:ext cx="7296055" cy="6325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8" name="Document" r:id="rId9" imgW="5751576" imgH="7620908" progId="Word.Document.12">
                  <p:embed/>
                </p:oleObj>
              </mc:Choice>
              <mc:Fallback>
                <p:oleObj name="Document" r:id="rId9" imgW="5751576" imgH="7620908" progId="Word.Document.12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95945" y="2339607"/>
                        <a:ext cx="7296055" cy="63254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5891935" y="6117087"/>
            <a:ext cx="5327608" cy="185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151310" y="2339607"/>
            <a:ext cx="6368553" cy="4037307"/>
            <a:chOff x="5151310" y="2339607"/>
            <a:chExt cx="6368553" cy="4037307"/>
          </a:xfrm>
        </p:grpSpPr>
        <p:pic>
          <p:nvPicPr>
            <p:cNvPr id="32" name="Picture 31"/>
            <p:cNvPicPr/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18"/>
            <a:stretch/>
          </p:blipFill>
          <p:spPr bwMode="auto">
            <a:xfrm>
              <a:off x="5151310" y="2378975"/>
              <a:ext cx="6368553" cy="399793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891935" y="2339607"/>
              <a:ext cx="49708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Garamond" panose="02020404030301010803" pitchFamily="18" charset="0"/>
                </a:rPr>
                <a:t>Normal probability plot of deleted residual of regression model (RSEI</a:t>
              </a:r>
              <a:r>
                <a:rPr lang="en-US" sz="1600" baseline="-25000" dirty="0" smtClean="0">
                  <a:latin typeface="Garamond" panose="02020404030301010803" pitchFamily="18" charset="0"/>
                </a:rPr>
                <a:t>3</a:t>
              </a:r>
              <a:r>
                <a:rPr lang="en-US" sz="1600" dirty="0" smtClean="0">
                  <a:latin typeface="Garamond" panose="02020404030301010803" pitchFamily="18" charset="0"/>
                </a:rPr>
                <a:t> – crop production)</a:t>
              </a:r>
              <a:endParaRPr lang="en-US" sz="1600" baseline="-250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165084" y="4070344"/>
            <a:ext cx="162669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800" b="1" dirty="0">
                <a:solidFill>
                  <a:srgbClr val="00B050"/>
                </a:solidFill>
                <a:latin typeface="arial" panose="020B0604020202020204" pitchFamily="34" charset="0"/>
              </a:rPr>
              <a:t>✓</a:t>
            </a:r>
            <a:endParaRPr lang="en-US" sz="13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16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 animBg="1"/>
      <p:bldP spid="12" grpId="0" animBg="1"/>
      <p:bldP spid="31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22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00754"/>
            <a:ext cx="12192000" cy="598163"/>
          </a:xfrm>
        </p:spPr>
        <p:txBody>
          <a:bodyPr/>
          <a:lstStyle/>
          <a:p>
            <a:r>
              <a:rPr lang="en-US" sz="3500" dirty="0" smtClean="0"/>
              <a:t>Comparative analysis of impact assessment by CAG and RSEI</a:t>
            </a:r>
            <a:endParaRPr lang="en-US" sz="3500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r>
              <a:rPr lang="en-IN" dirty="0" smtClean="0"/>
              <a:t>MGNREGA Data portal, </a:t>
            </a:r>
            <a:r>
              <a:rPr lang="en-US" dirty="0"/>
              <a:t>Comptroller and Auditor General of India., 2020. Report of Comptroller and Auditor </a:t>
            </a:r>
            <a:r>
              <a:rPr lang="en-US" dirty="0" smtClean="0"/>
              <a:t>General of </a:t>
            </a:r>
            <a:r>
              <a:rPr lang="en-US" dirty="0"/>
              <a:t>India on General and Social Sector and Public Sector Undertakings for the year </a:t>
            </a:r>
            <a:r>
              <a:rPr lang="en-US" dirty="0" smtClean="0"/>
              <a:t>ended 31 </a:t>
            </a:r>
            <a:r>
              <a:rPr lang="en-US" dirty="0"/>
              <a:t>march 2019. Comptroller and Auditor General, Government of Maharashtra, (</a:t>
            </a:r>
            <a:r>
              <a:rPr lang="en-US" dirty="0" smtClean="0"/>
              <a:t>pp.9-18</a:t>
            </a:r>
            <a:r>
              <a:rPr lang="en-US" dirty="0"/>
              <a:t>).</a:t>
            </a:r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sp>
        <p:nvSpPr>
          <p:cNvPr id="2" name="Rectangle 1"/>
          <p:cNvSpPr/>
          <p:nvPr/>
        </p:nvSpPr>
        <p:spPr>
          <a:xfrm>
            <a:off x="315011" y="1611088"/>
            <a:ext cx="5780989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Garamond" panose="02020404030301010803" pitchFamily="18" charset="0"/>
                <a:ea typeface="Calibri" panose="020F0502020204030204" pitchFamily="34" charset="0"/>
              </a:rPr>
              <a:t>GoM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 in 2014 – </a:t>
            </a:r>
            <a:r>
              <a:rPr lang="en-US" sz="2400" dirty="0" err="1" smtClean="0">
                <a:latin typeface="Garamond" panose="02020404030301010803" pitchFamily="18" charset="0"/>
                <a:ea typeface="Calibri" panose="020F0502020204030204" pitchFamily="34" charset="0"/>
              </a:rPr>
              <a:t>Jalyukta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 smtClean="0">
                <a:latin typeface="Garamond" panose="02020404030301010803" pitchFamily="18" charset="0"/>
                <a:ea typeface="Calibri" panose="020F0502020204030204" pitchFamily="34" charset="0"/>
              </a:rPr>
              <a:t>Shivar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 smtClean="0">
                <a:latin typeface="Garamond" panose="02020404030301010803" pitchFamily="18" charset="0"/>
                <a:ea typeface="Calibri" panose="020F0502020204030204" pitchFamily="34" charset="0"/>
              </a:rPr>
              <a:t>Abhiyan</a:t>
            </a:r>
            <a:endParaRPr lang="en-US" sz="2400" dirty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Garamond" panose="02020404030301010803" pitchFamily="18" charset="0"/>
              </a:rPr>
              <a:t>State version of MGNREGS-IWMP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Garamond" panose="02020404030301010803" pitchFamily="18" charset="0"/>
              </a:rPr>
              <a:t>Maharashtra – drought free by 2019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Garamond" panose="02020404030301010803" pitchFamily="18" charset="0"/>
              </a:rPr>
              <a:t>Increase water availability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2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In 2020 CAG conducted an audit of these works in Maharashtra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Garamond" panose="02020404030301010803" pitchFamily="18" charset="0"/>
              </a:rPr>
              <a:t>Ahmednagar district – 2 talukas (Karjat and Jamkhed)</a:t>
            </a:r>
            <a:endParaRPr lang="en-US" sz="2200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200" dirty="0" smtClean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Garamond" panose="02020404030301010803" pitchFamily="18" charset="0"/>
              </a:rPr>
              <a:t>Ahmednagar district has third highest number of MGNREGS-IWMP projects from 2007-20 with outlay of Rs.2,700 crores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12176" y="1524004"/>
            <a:ext cx="6002916" cy="4799684"/>
            <a:chOff x="6012176" y="1524004"/>
            <a:chExt cx="6002916" cy="479968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176" y="1524004"/>
              <a:ext cx="6002916" cy="424393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217408" y="5738913"/>
              <a:ext cx="57976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aramond" panose="02020404030301010803" pitchFamily="18" charset="0"/>
                </a:rPr>
                <a:t>Karjat (orange) and Jamkhed (green) taluka in Ahmednagar (cream) district of Maharashtra state (</a:t>
              </a:r>
              <a:r>
                <a:rPr lang="en-US" sz="1600" dirty="0">
                  <a:latin typeface="Garamond" panose="02020404030301010803" pitchFamily="18" charset="0"/>
                </a:rPr>
                <a:t>blue</a:t>
              </a:r>
              <a:r>
                <a:rPr lang="en-US" sz="1600" dirty="0" smtClean="0">
                  <a:latin typeface="Garamond" panose="02020404030301010803" pitchFamily="18" charset="0"/>
                </a:rPr>
                <a:t>) in India</a:t>
              </a:r>
              <a:endParaRPr lang="en-US" sz="16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57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23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00754"/>
            <a:ext cx="12192000" cy="598163"/>
          </a:xfrm>
        </p:spPr>
        <p:txBody>
          <a:bodyPr/>
          <a:lstStyle/>
          <a:p>
            <a:r>
              <a:rPr lang="en-US" sz="3500" dirty="0" smtClean="0"/>
              <a:t>Village wise RSEI</a:t>
            </a:r>
            <a:r>
              <a:rPr lang="en-US" sz="3500" baseline="-25000" dirty="0" smtClean="0"/>
              <a:t>3 </a:t>
            </a:r>
            <a:r>
              <a:rPr lang="en-US" sz="3500" dirty="0" smtClean="0"/>
              <a:t>in 2015 and 2020 for Jamkhed taluka</a:t>
            </a:r>
            <a:endParaRPr lang="en-US" sz="3500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pic>
        <p:nvPicPr>
          <p:cNvPr id="17" name="Picture 1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8" y="1680200"/>
            <a:ext cx="5965371" cy="4261691"/>
          </a:xfrm>
          <a:prstGeom prst="rect">
            <a:avLst/>
          </a:prstGeom>
          <a:noFill/>
        </p:spPr>
      </p:pic>
      <p:pic>
        <p:nvPicPr>
          <p:cNvPr id="18" name="Picture 17" descr="C:\Users\Shivanand Nalgire\Desktop\MTP2_All Draft\MTP2 End Sem report\rsei_jamkhed_2020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059" y="1680200"/>
            <a:ext cx="5965371" cy="42616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 rot="1478476">
            <a:off x="6733212" y="2978123"/>
            <a:ext cx="914400" cy="25715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478476">
            <a:off x="9227111" y="3896774"/>
            <a:ext cx="914400" cy="13898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478476">
            <a:off x="9028313" y="1736142"/>
            <a:ext cx="761320" cy="8541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986518" y="5938531"/>
            <a:ext cx="1770743" cy="3573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2015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232408" y="5938531"/>
            <a:ext cx="1770743" cy="3573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2020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45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24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00754"/>
            <a:ext cx="12192000" cy="598163"/>
          </a:xfrm>
        </p:spPr>
        <p:txBody>
          <a:bodyPr/>
          <a:lstStyle/>
          <a:p>
            <a:r>
              <a:rPr lang="en-US" sz="3500" dirty="0"/>
              <a:t>Village wise RSEI</a:t>
            </a:r>
            <a:r>
              <a:rPr lang="en-US" sz="3500" baseline="-25000" dirty="0"/>
              <a:t>3 </a:t>
            </a:r>
            <a:r>
              <a:rPr lang="en-US" sz="3500" dirty="0"/>
              <a:t>in 2015 and 2020 for </a:t>
            </a:r>
            <a:r>
              <a:rPr lang="en-US" sz="3500" dirty="0" smtClean="0"/>
              <a:t>Karjat </a:t>
            </a:r>
            <a:r>
              <a:rPr lang="en-US" sz="3500" dirty="0"/>
              <a:t>taluka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pic>
        <p:nvPicPr>
          <p:cNvPr id="14" name="Picture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0" y="1680200"/>
            <a:ext cx="5965371" cy="4261691"/>
          </a:xfrm>
          <a:prstGeom prst="rect">
            <a:avLst/>
          </a:prstGeom>
          <a:noFill/>
        </p:spPr>
      </p:pic>
      <p:pic>
        <p:nvPicPr>
          <p:cNvPr id="19" name="Picture 18" descr="C:\Users\Shivanand Nalgire\Desktop\MTP2_All Draft\MTP2 End Sem report\rsei_karjat_2020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892" y="1680200"/>
            <a:ext cx="5957060" cy="426169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ounded Rectangle 19"/>
          <p:cNvSpPr/>
          <p:nvPr/>
        </p:nvSpPr>
        <p:spPr>
          <a:xfrm>
            <a:off x="1986518" y="5938531"/>
            <a:ext cx="1770743" cy="3573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2015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232408" y="5938531"/>
            <a:ext cx="1770743" cy="3573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2020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 rot="1478476">
            <a:off x="8998240" y="2729178"/>
            <a:ext cx="631647" cy="6628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478476">
            <a:off x="8469890" y="1909698"/>
            <a:ext cx="761320" cy="8541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1478476">
            <a:off x="8461437" y="4411856"/>
            <a:ext cx="599969" cy="2684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rot="5400000">
            <a:off x="7584212" y="5225803"/>
            <a:ext cx="653235" cy="3327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1478476">
            <a:off x="8126178" y="5347615"/>
            <a:ext cx="286753" cy="3062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0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25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00754"/>
            <a:ext cx="12192000" cy="598163"/>
          </a:xfrm>
        </p:spPr>
        <p:txBody>
          <a:bodyPr/>
          <a:lstStyle/>
          <a:p>
            <a:r>
              <a:rPr lang="en-US" sz="3500" dirty="0" smtClean="0"/>
              <a:t>Results of comparative impact assessment</a:t>
            </a:r>
            <a:endParaRPr lang="en-US" sz="3500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sp>
        <p:nvSpPr>
          <p:cNvPr id="2" name="Rectangle 1"/>
          <p:cNvSpPr/>
          <p:nvPr/>
        </p:nvSpPr>
        <p:spPr>
          <a:xfrm>
            <a:off x="1037771" y="1780365"/>
            <a:ext cx="1011645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CAG found that 15 villages in two talukas of Ahmednagar district did not achieve the water neutrality from 2015 to 2020</a:t>
            </a:r>
            <a:endParaRPr lang="en-US" sz="2200" dirty="0" smtClean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2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Although the list of villages failing to achieve water neutrality was not given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200" dirty="0" smtClean="0">
                <a:latin typeface="Garamond" panose="02020404030301010803" pitchFamily="18" charset="0"/>
              </a:rPr>
              <a:t>RSEI</a:t>
            </a:r>
            <a:r>
              <a:rPr lang="en-US" sz="2200" baseline="-25000" dirty="0" smtClean="0">
                <a:latin typeface="Garamond" panose="02020404030301010803" pitchFamily="18" charset="0"/>
              </a:rPr>
              <a:t>3 </a:t>
            </a:r>
            <a:r>
              <a:rPr lang="en-US" sz="2200" baseline="30000" dirty="0">
                <a:latin typeface="Garamond" panose="02020404030301010803" pitchFamily="18" charset="0"/>
              </a:rPr>
              <a:t> </a:t>
            </a:r>
            <a:r>
              <a:rPr lang="en-US" sz="2200" dirty="0" smtClean="0">
                <a:latin typeface="Garamond" panose="02020404030301010803" pitchFamily="18" charset="0"/>
              </a:rPr>
              <a:t>equips us to identify the villages having stressed vegetation, low soil moisture, and drought like conditions</a:t>
            </a:r>
            <a:r>
              <a:rPr lang="en-US" sz="2200" baseline="-25000" dirty="0" smtClean="0">
                <a:latin typeface="Garamond" panose="02020404030301010803" pitchFamily="18" charset="0"/>
              </a:rPr>
              <a:t> </a:t>
            </a:r>
            <a:endParaRPr lang="en-US" sz="2200" baseline="-25000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200" dirty="0" smtClean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Garamond" panose="02020404030301010803" pitchFamily="18" charset="0"/>
              </a:rPr>
              <a:t>The villages were –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 err="1">
                <a:latin typeface="Garamond" panose="02020404030301010803" pitchFamily="18" charset="0"/>
              </a:rPr>
              <a:t>Khamgaon</a:t>
            </a:r>
            <a:r>
              <a:rPr lang="en-US" sz="2200" dirty="0">
                <a:latin typeface="Garamond" panose="02020404030301010803" pitchFamily="18" charset="0"/>
              </a:rPr>
              <a:t>, </a:t>
            </a:r>
            <a:r>
              <a:rPr lang="en-US" sz="2200" dirty="0" err="1">
                <a:latin typeface="Garamond" panose="02020404030301010803" pitchFamily="18" charset="0"/>
              </a:rPr>
              <a:t>Sangvi</a:t>
            </a:r>
            <a:r>
              <a:rPr lang="en-US" sz="2200" dirty="0">
                <a:latin typeface="Garamond" panose="02020404030301010803" pitchFamily="18" charset="0"/>
              </a:rPr>
              <a:t>, </a:t>
            </a:r>
            <a:r>
              <a:rPr lang="en-US" sz="2200" dirty="0" err="1">
                <a:latin typeface="Garamond" panose="02020404030301010803" pitchFamily="18" charset="0"/>
              </a:rPr>
              <a:t>Vanjarwadi</a:t>
            </a:r>
            <a:r>
              <a:rPr lang="en-US" sz="2200" dirty="0">
                <a:latin typeface="Garamond" panose="02020404030301010803" pitchFamily="18" charset="0"/>
              </a:rPr>
              <a:t>, </a:t>
            </a:r>
            <a:r>
              <a:rPr lang="en-US" sz="2200" dirty="0" err="1">
                <a:latin typeface="Garamond" panose="02020404030301010803" pitchFamily="18" charset="0"/>
              </a:rPr>
              <a:t>Hasnabad</a:t>
            </a:r>
            <a:r>
              <a:rPr lang="en-US" sz="2200" dirty="0">
                <a:latin typeface="Garamond" panose="02020404030301010803" pitchFamily="18" charset="0"/>
              </a:rPr>
              <a:t>, </a:t>
            </a:r>
            <a:r>
              <a:rPr lang="en-US" sz="2200" dirty="0" err="1">
                <a:latin typeface="Garamond" panose="02020404030301010803" pitchFamily="18" charset="0"/>
              </a:rPr>
              <a:t>Pimparkhed</a:t>
            </a:r>
            <a:r>
              <a:rPr lang="en-US" sz="2200" dirty="0">
                <a:latin typeface="Garamond" panose="02020404030301010803" pitchFamily="18" charset="0"/>
              </a:rPr>
              <a:t>, </a:t>
            </a:r>
            <a:r>
              <a:rPr lang="en-US" sz="2200" dirty="0" err="1">
                <a:latin typeface="Garamond" panose="02020404030301010803" pitchFamily="18" charset="0"/>
              </a:rPr>
              <a:t>Girwali</a:t>
            </a:r>
            <a:r>
              <a:rPr lang="en-US" sz="2200" dirty="0">
                <a:latin typeface="Garamond" panose="02020404030301010803" pitchFamily="18" charset="0"/>
              </a:rPr>
              <a:t>, </a:t>
            </a:r>
            <a:r>
              <a:rPr lang="en-US" sz="2200" dirty="0" err="1">
                <a:latin typeface="Garamond" panose="02020404030301010803" pitchFamily="18" charset="0"/>
              </a:rPr>
              <a:t>Chondhi</a:t>
            </a:r>
            <a:r>
              <a:rPr lang="en-US" sz="2200" dirty="0">
                <a:latin typeface="Garamond" panose="02020404030301010803" pitchFamily="18" charset="0"/>
              </a:rPr>
              <a:t>, </a:t>
            </a:r>
            <a:r>
              <a:rPr lang="en-US" sz="2200" dirty="0" err="1">
                <a:latin typeface="Garamond" panose="02020404030301010803" pitchFamily="18" charset="0"/>
              </a:rPr>
              <a:t>Waki</a:t>
            </a:r>
            <a:r>
              <a:rPr lang="en-US" sz="2200" dirty="0">
                <a:latin typeface="Garamond" panose="02020404030301010803" pitchFamily="18" charset="0"/>
              </a:rPr>
              <a:t>, and </a:t>
            </a:r>
            <a:r>
              <a:rPr lang="en-US" sz="2200" dirty="0" smtClean="0">
                <a:latin typeface="Garamond" panose="02020404030301010803" pitchFamily="18" charset="0"/>
              </a:rPr>
              <a:t>Ta-</a:t>
            </a:r>
            <a:r>
              <a:rPr lang="en-US" sz="2200" dirty="0" err="1" smtClean="0">
                <a:latin typeface="Garamond" panose="02020404030301010803" pitchFamily="18" charset="0"/>
              </a:rPr>
              <a:t>radgaon</a:t>
            </a:r>
            <a:r>
              <a:rPr lang="en-US" sz="2200" dirty="0">
                <a:latin typeface="Garamond" panose="02020404030301010803" pitchFamily="18" charset="0"/>
              </a:rPr>
              <a:t> </a:t>
            </a:r>
            <a:r>
              <a:rPr lang="en-US" sz="2200" dirty="0" smtClean="0">
                <a:latin typeface="Garamond" panose="02020404030301010803" pitchFamily="18" charset="0"/>
              </a:rPr>
              <a:t>in Jamkhed taluka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 err="1" smtClean="0">
                <a:latin typeface="Garamond" panose="02020404030301010803" pitchFamily="18" charset="0"/>
              </a:rPr>
              <a:t>Chande</a:t>
            </a:r>
            <a:r>
              <a:rPr lang="en-US" sz="2200" dirty="0" smtClean="0">
                <a:latin typeface="Garamond" panose="02020404030301010803" pitchFamily="18" charset="0"/>
              </a:rPr>
              <a:t> </a:t>
            </a:r>
            <a:r>
              <a:rPr lang="en-US" sz="2200" dirty="0" err="1">
                <a:latin typeface="Garamond" panose="02020404030301010803" pitchFamily="18" charset="0"/>
              </a:rPr>
              <a:t>Kh</a:t>
            </a:r>
            <a:r>
              <a:rPr lang="en-US" sz="2200" dirty="0">
                <a:latin typeface="Garamond" panose="02020404030301010803" pitchFamily="18" charset="0"/>
              </a:rPr>
              <a:t>., </a:t>
            </a:r>
            <a:r>
              <a:rPr lang="en-US" sz="2200" dirty="0" err="1" smtClean="0">
                <a:latin typeface="Garamond" panose="02020404030301010803" pitchFamily="18" charset="0"/>
              </a:rPr>
              <a:t>Nagamthan</a:t>
            </a:r>
            <a:r>
              <a:rPr lang="en-US" sz="2200" dirty="0" smtClean="0">
                <a:latin typeface="Garamond" panose="02020404030301010803" pitchFamily="18" charset="0"/>
              </a:rPr>
              <a:t>, </a:t>
            </a:r>
            <a:r>
              <a:rPr lang="en-US" sz="2200" dirty="0" err="1" smtClean="0">
                <a:latin typeface="Garamond" panose="02020404030301010803" pitchFamily="18" charset="0"/>
              </a:rPr>
              <a:t>Shimpore</a:t>
            </a:r>
            <a:r>
              <a:rPr lang="en-US" sz="2200" dirty="0" smtClean="0">
                <a:latin typeface="Garamond" panose="02020404030301010803" pitchFamily="18" charset="0"/>
              </a:rPr>
              <a:t>, </a:t>
            </a:r>
            <a:r>
              <a:rPr lang="en-US" sz="2200" dirty="0" err="1" smtClean="0">
                <a:latin typeface="Garamond" panose="02020404030301010803" pitchFamily="18" charset="0"/>
              </a:rPr>
              <a:t>Khed</a:t>
            </a:r>
            <a:r>
              <a:rPr lang="en-US" sz="2200" dirty="0" smtClean="0">
                <a:latin typeface="Garamond" panose="02020404030301010803" pitchFamily="18" charset="0"/>
              </a:rPr>
              <a:t>, and </a:t>
            </a:r>
            <a:r>
              <a:rPr lang="en-US" sz="2200" dirty="0" err="1" smtClean="0">
                <a:latin typeface="Garamond" panose="02020404030301010803" pitchFamily="18" charset="0"/>
              </a:rPr>
              <a:t>Torkadwadi</a:t>
            </a:r>
            <a:r>
              <a:rPr lang="en-US" sz="2200" dirty="0" smtClean="0">
                <a:latin typeface="Garamond" panose="02020404030301010803" pitchFamily="18" charset="0"/>
              </a:rPr>
              <a:t> in Karjat taluka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70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26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00754"/>
            <a:ext cx="12192000" cy="598163"/>
          </a:xfrm>
        </p:spPr>
        <p:txBody>
          <a:bodyPr/>
          <a:lstStyle/>
          <a:p>
            <a:r>
              <a:rPr lang="en-US" sz="3500" dirty="0" smtClean="0"/>
              <a:t>Impact assessment in Ahmednagar district using RSEI</a:t>
            </a:r>
            <a:r>
              <a:rPr lang="en-US" sz="3500" baseline="-25000" dirty="0" smtClean="0"/>
              <a:t>3</a:t>
            </a:r>
            <a:endParaRPr lang="en-US" sz="3500" baseline="-25000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sp>
        <p:nvSpPr>
          <p:cNvPr id="2" name="Rectangle 1"/>
          <p:cNvSpPr/>
          <p:nvPr/>
        </p:nvSpPr>
        <p:spPr>
          <a:xfrm>
            <a:off x="94189" y="1963451"/>
            <a:ext cx="4661811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RSEI based change detection map of Ahmednagar district 2015-20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Major talukas where the RSEI</a:t>
            </a:r>
            <a:r>
              <a:rPr lang="en-US" sz="2400" baseline="-25000" dirty="0" smtClean="0">
                <a:latin typeface="Garamond" panose="02020404030301010803" pitchFamily="18" charset="0"/>
                <a:ea typeface="Calibri" panose="020F0502020204030204" pitchFamily="34" charset="0"/>
              </a:rPr>
              <a:t>3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 has decreased from 2015 to 2020 instead of MGNREGS-IWMP projects are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aseline="-25000" dirty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Akola, </a:t>
            </a:r>
            <a:r>
              <a:rPr lang="en-US" sz="2400" dirty="0" err="1">
                <a:latin typeface="Garamond" panose="02020404030301010803" pitchFamily="18" charset="0"/>
                <a:ea typeface="Calibri" panose="020F0502020204030204" pitchFamily="34" charset="0"/>
              </a:rPr>
              <a:t>Sangamner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, and </a:t>
            </a:r>
            <a:r>
              <a:rPr lang="en-US" sz="2400" dirty="0" err="1">
                <a:latin typeface="Garamond" panose="02020404030301010803" pitchFamily="18" charset="0"/>
                <a:ea typeface="Calibri" panose="020F0502020204030204" pitchFamily="34" charset="0"/>
              </a:rPr>
              <a:t>Rahuri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, with some parts of </a:t>
            </a:r>
            <a:r>
              <a:rPr lang="en-US" sz="2400" dirty="0" err="1">
                <a:latin typeface="Garamond" panose="02020404030301010803" pitchFamily="18" charset="0"/>
                <a:ea typeface="Calibri" panose="020F0502020204030204" pitchFamily="34" charset="0"/>
              </a:rPr>
              <a:t>Shevgaon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 and </a:t>
            </a:r>
            <a:r>
              <a:rPr lang="en-US" sz="2400" dirty="0" err="1">
                <a:latin typeface="Garamond" panose="02020404030301010803" pitchFamily="18" charset="0"/>
                <a:ea typeface="Calibri" panose="020F0502020204030204" pitchFamily="34" charset="0"/>
              </a:rPr>
              <a:t>Kopargaon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.</a:t>
            </a:r>
            <a:endParaRPr lang="en-US" sz="2400" dirty="0" smtClean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latin typeface="Garamond" panose="02020404030301010803" pitchFamily="18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365" y="1398917"/>
            <a:ext cx="6878167" cy="5016019"/>
          </a:xfrm>
          <a:prstGeom prst="rect">
            <a:avLst/>
          </a:prstGeom>
          <a:noFill/>
        </p:spPr>
      </p:pic>
      <p:sp>
        <p:nvSpPr>
          <p:cNvPr id="3" name="Oval 2"/>
          <p:cNvSpPr/>
          <p:nvPr/>
        </p:nvSpPr>
        <p:spPr>
          <a:xfrm rot="606676">
            <a:off x="5168036" y="1800843"/>
            <a:ext cx="5156448" cy="2199356"/>
          </a:xfrm>
          <a:prstGeom prst="ellipse">
            <a:avLst/>
          </a:prstGeom>
          <a:noFill/>
          <a:ln w="571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3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27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00754"/>
            <a:ext cx="12192000" cy="598163"/>
          </a:xfrm>
        </p:spPr>
        <p:txBody>
          <a:bodyPr/>
          <a:lstStyle/>
          <a:p>
            <a:r>
              <a:rPr lang="en-US" sz="3500" dirty="0" smtClean="0"/>
              <a:t>Impact assessment on controlled vs. applied sites</a:t>
            </a:r>
            <a:endParaRPr lang="en-US" sz="3500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sp>
        <p:nvSpPr>
          <p:cNvPr id="2" name="Rectangle 1"/>
          <p:cNvSpPr/>
          <p:nvPr/>
        </p:nvSpPr>
        <p:spPr>
          <a:xfrm>
            <a:off x="862981" y="1641866"/>
            <a:ext cx="1055019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Ecological status depends on agro-climatic conditions of a region</a:t>
            </a:r>
            <a:r>
              <a:rPr lang="en-US" sz="2200" dirty="0">
                <a:latin typeface="Garamond" panose="02020404030301010803" pitchFamily="18" charset="0"/>
              </a:rPr>
              <a:t>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Delineated based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on soil, water,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temperature, rainfall conditions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dirty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Also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the soil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slope, soil texture, and soil drainage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etc. influences the ecological status of land surfaces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Hence to ensure the fair comparison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, regions with the same agro climatic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conditions, and cropping patterns needs to be selected for study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Ahmednagar district with one of the highest (20,028) works and Solapur with one of the lowest (2,800) works from 2007-20 have been selected for study areas which also shows the same agro-climatic and soil conditions </a:t>
            </a:r>
          </a:p>
        </p:txBody>
      </p:sp>
    </p:spTree>
    <p:extLst>
      <p:ext uri="{BB962C8B-B14F-4D97-AF65-F5344CB8AC3E}">
        <p14:creationId xmlns:p14="http://schemas.microsoft.com/office/powerpoint/2010/main" val="227049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28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00754"/>
            <a:ext cx="12192000" cy="598163"/>
          </a:xfrm>
        </p:spPr>
        <p:txBody>
          <a:bodyPr/>
          <a:lstStyle/>
          <a:p>
            <a:r>
              <a:rPr lang="en-US" sz="3500" dirty="0" smtClean="0"/>
              <a:t>Productivity analysis of Ahmednagar and Solapur district</a:t>
            </a:r>
            <a:endParaRPr lang="en-US" sz="3500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sp>
        <p:nvSpPr>
          <p:cNvPr id="2" name="Rectangle 1"/>
          <p:cNvSpPr/>
          <p:nvPr/>
        </p:nvSpPr>
        <p:spPr>
          <a:xfrm>
            <a:off x="422995" y="1477000"/>
            <a:ext cx="592088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Productivity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of Solapur district had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an annual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increase of 6%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whereas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Ahmednagar district had an annual rise of 3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Solapur district's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productivity has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increased at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a higher pace of 3% than the Ahmednagar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district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MGNREGS-IWMP projects have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created no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additional benefits in increasing the crop productivity of Ahmednagar district</a:t>
            </a:r>
            <a:endParaRPr lang="en-US" sz="2400" dirty="0" smtClean="0">
              <a:latin typeface="Garamond" panose="02020404030301010803" pitchFamily="18" charset="0"/>
              <a:ea typeface="Calibri" panose="020F050202020403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176059"/>
              </p:ext>
            </p:extLst>
          </p:nvPr>
        </p:nvGraphicFramePr>
        <p:xfrm>
          <a:off x="4960009" y="2315654"/>
          <a:ext cx="8610622" cy="5391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" name="Document" r:id="rId4" imgW="5751576" imgH="3600989" progId="Word.Document.12">
                  <p:embed/>
                </p:oleObj>
              </mc:Choice>
              <mc:Fallback>
                <p:oleObj name="Document" r:id="rId4" imgW="5751576" imgH="36009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60009" y="2315654"/>
                        <a:ext cx="8610622" cy="5391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81076" y="1739511"/>
            <a:ext cx="503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aramond" panose="02020404030301010803" pitchFamily="18" charset="0"/>
              </a:rPr>
              <a:t>Productivity of Solapur and Ahmednagar districts (Source: MGNREGS data portal)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57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29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00754"/>
            <a:ext cx="12192000" cy="598163"/>
          </a:xfrm>
        </p:spPr>
        <p:txBody>
          <a:bodyPr/>
          <a:lstStyle/>
          <a:p>
            <a:r>
              <a:rPr lang="en-US" sz="3500" dirty="0"/>
              <a:t>RSEI3 analysis of Ahmednagar and Solapur districts 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sp>
        <p:nvSpPr>
          <p:cNvPr id="2" name="Rectangle 1"/>
          <p:cNvSpPr/>
          <p:nvPr/>
        </p:nvSpPr>
        <p:spPr>
          <a:xfrm>
            <a:off x="422995" y="1970953"/>
            <a:ext cx="59208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Annual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increase in the RSEI3 from 2008 to 2014 for Ahmednagar district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was 4%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Whereas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for Solapur district was 6%, i.e., 2% higher than the Ahmednagar district. </a:t>
            </a:r>
            <a:endParaRPr lang="en-US" sz="2400" dirty="0" smtClean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RSEI3 analysis supports results of productivity analysis which was 3% higher for the Solapur district</a:t>
            </a:r>
            <a:endParaRPr lang="en-US" sz="2400" dirty="0" smtClean="0">
              <a:latin typeface="Garamond" panose="02020404030301010803" pitchFamily="18" charset="0"/>
              <a:ea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3669" y="2057249"/>
            <a:ext cx="572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Garamond" panose="02020404030301010803" pitchFamily="18" charset="0"/>
              </a:rPr>
              <a:t>RSEI</a:t>
            </a:r>
            <a:r>
              <a:rPr lang="en-IN" baseline="-25000" dirty="0" smtClean="0">
                <a:latin typeface="Garamond" panose="02020404030301010803" pitchFamily="18" charset="0"/>
              </a:rPr>
              <a:t>3</a:t>
            </a:r>
            <a:r>
              <a:rPr lang="en-IN" dirty="0" smtClean="0">
                <a:latin typeface="Garamond" panose="02020404030301010803" pitchFamily="18" charset="0"/>
              </a:rPr>
              <a:t> </a:t>
            </a:r>
            <a:r>
              <a:rPr lang="en-IN" dirty="0">
                <a:latin typeface="Garamond" panose="02020404030301010803" pitchFamily="18" charset="0"/>
              </a:rPr>
              <a:t>for Solapur and Ahmednagar district for 2008 to 2014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421" y="2448726"/>
            <a:ext cx="5351663" cy="32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3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r>
              <a:rPr lang="en-US" dirty="0"/>
              <a:t>Ministry of Rural Development., 2020. Annual Master Circular MGNREGA. Ministry of Rural Development, Government of India, (pp.169-179).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3</a:t>
            </a:fld>
            <a:endParaRPr lang="en-IN"/>
          </a:p>
        </p:txBody>
      </p:sp>
      <p:sp>
        <p:nvSpPr>
          <p:cNvPr id="36" name="TextBox 35"/>
          <p:cNvSpPr txBox="1"/>
          <p:nvPr/>
        </p:nvSpPr>
        <p:spPr>
          <a:xfrm>
            <a:off x="484596" y="1506028"/>
            <a:ext cx="111773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latin typeface="Garamond" panose="02020404030301010803" pitchFamily="18" charset="0"/>
              </a:rPr>
              <a:t>Mahatma Gandhi National Rural Employment </a:t>
            </a:r>
            <a:r>
              <a:rPr lang="en-US" sz="2400" b="1" dirty="0" smtClean="0">
                <a:latin typeface="Garamond" panose="02020404030301010803" pitchFamily="18" charset="0"/>
              </a:rPr>
              <a:t>Guarantee Scheme (MGNEGS) 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endParaRPr lang="en-US" sz="2400" dirty="0" smtClean="0">
              <a:latin typeface="Garamond" panose="02020404030301010803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Rs.73,000 crores for year 2021-22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78% resources – NRM component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59% resources – water conservation and water security</a:t>
            </a:r>
          </a:p>
        </p:txBody>
      </p:sp>
      <p:sp>
        <p:nvSpPr>
          <p:cNvPr id="43" name="Freeform 42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About MGNREGS-IWMP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9296"/>
          <a:stretch/>
        </p:blipFill>
        <p:spPr>
          <a:xfrm>
            <a:off x="9601829" y="2259689"/>
            <a:ext cx="2234132" cy="16959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4597" y="3814352"/>
            <a:ext cx="9117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 smtClean="0">
                <a:latin typeface="Garamond" panose="02020404030301010803" pitchFamily="18" charset="0"/>
              </a:rPr>
              <a:t>Integrated Watershed Management Program (IWMP)</a:t>
            </a:r>
            <a:endParaRPr lang="en-US" sz="2400" dirty="0" smtClean="0">
              <a:latin typeface="Garamond" panose="02020404030301010803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Watershed Development Component of PMKSY (2015)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Watershed approach for NRM and water conservation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</a:rPr>
              <a:t>Convergence with MGNREGS</a:t>
            </a:r>
          </a:p>
        </p:txBody>
      </p:sp>
      <p:pic>
        <p:nvPicPr>
          <p:cNvPr id="1026" name="Picture 2" descr="PMKSY : 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450" y="4619344"/>
            <a:ext cx="3021435" cy="94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84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uiExpand="1" build="p"/>
      <p:bldP spid="18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30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00754"/>
            <a:ext cx="12192000" cy="598163"/>
          </a:xfrm>
        </p:spPr>
        <p:txBody>
          <a:bodyPr/>
          <a:lstStyle/>
          <a:p>
            <a:r>
              <a:rPr lang="en-US" sz="3500" dirty="0" smtClean="0"/>
              <a:t>Results and discussions</a:t>
            </a:r>
            <a:endParaRPr lang="en-US" sz="3500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sp>
        <p:nvSpPr>
          <p:cNvPr id="2" name="Rectangle 1"/>
          <p:cNvSpPr/>
          <p:nvPr/>
        </p:nvSpPr>
        <p:spPr>
          <a:xfrm>
            <a:off x="644195" y="1759992"/>
            <a:ext cx="1091249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MGNREGS-IWMP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assets have not additionally contributed </a:t>
            </a:r>
            <a:endParaRPr lang="en-US" sz="2400" dirty="0" smtClean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T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owards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increasing regional eco-logical status of land surfaces </a:t>
            </a:r>
            <a:endParaRPr lang="en-US" sz="2400" dirty="0" smtClean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Vis-à-vis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crop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production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As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the controlled site is found to be performing better than the applied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site with 20,028 works and Rs.2,700 crores of expenditure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dirty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The analysis questions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the need, implementation, and effectiveness of MGNREGS-IWMP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The results needs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to be further investigated with a detailed ground study so that the resources will be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utilized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in the right place, at the right time, and for the right cause.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Garamond" panose="02020404030301010803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37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31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00754"/>
            <a:ext cx="12192000" cy="598163"/>
          </a:xfrm>
        </p:spPr>
        <p:txBody>
          <a:bodyPr/>
          <a:lstStyle/>
          <a:p>
            <a:r>
              <a:rPr lang="en-US" sz="3500" dirty="0" smtClean="0"/>
              <a:t>Conclusion</a:t>
            </a:r>
            <a:endParaRPr lang="en-US" sz="3500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sp>
        <p:nvSpPr>
          <p:cNvPr id="2" name="Rectangle 1"/>
          <p:cNvSpPr/>
          <p:nvPr/>
        </p:nvSpPr>
        <p:spPr>
          <a:xfrm>
            <a:off x="644195" y="1398917"/>
            <a:ext cx="1091249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The RSEI3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effective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in monitoring the actual impacts of the MGNREGS-IWMP (WDC-PMKSY) projects </a:t>
            </a:r>
            <a:endParaRPr lang="en-US" sz="2400" dirty="0" smtClean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In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improving the ecological status of the region </a:t>
            </a:r>
            <a:endParaRPr lang="en-US" sz="2400" dirty="0" smtClean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With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an adjusted R-square value of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83%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and Pearson correlation coefficient of 0.92. </a:t>
            </a:r>
            <a:endParaRPr lang="en-US" sz="2400" dirty="0" smtClean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dirty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RSEI framework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also helps us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to identify the areas with the poor performance of projects providing the data driven decision making and intervention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The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RSEI based on open source remote sensing big data has enabled </a:t>
            </a:r>
            <a:endParaRPr lang="en-US" sz="2400" dirty="0" smtClean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T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he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near-real-time,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comprehensive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, robust, unbiased, and low-cost monitoring of the projects </a:t>
            </a:r>
            <a:endParaRPr lang="en-US" sz="2400" dirty="0" smtClean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A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decision support system for decision-makers </a:t>
            </a:r>
            <a:endParaRPr lang="en-US" sz="2400" dirty="0" smtClean="0">
              <a:latin typeface="Garamond" panose="02020404030301010803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15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32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00754"/>
            <a:ext cx="12192000" cy="598163"/>
          </a:xfrm>
        </p:spPr>
        <p:txBody>
          <a:bodyPr/>
          <a:lstStyle/>
          <a:p>
            <a:r>
              <a:rPr lang="en-US" sz="3500" dirty="0" smtClean="0"/>
              <a:t>Limitations and future directions</a:t>
            </a:r>
            <a:endParaRPr lang="en-US" sz="3500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sp>
        <p:nvSpPr>
          <p:cNvPr id="2" name="Rectangle 1"/>
          <p:cNvSpPr/>
          <p:nvPr/>
        </p:nvSpPr>
        <p:spPr>
          <a:xfrm>
            <a:off x="644195" y="1703717"/>
            <a:ext cx="1091249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Needs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ground-truthing data to further investigate the issues in the projects/assets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created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Identify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the spatial location of problematic project cases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but does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not comment anything about its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causes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No one size fits all approach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and –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Needs another </a:t>
            </a:r>
            <a:r>
              <a:rPr lang="en-US" sz="2400" dirty="0">
                <a:latin typeface="Garamond" panose="02020404030301010803" pitchFamily="18" charset="0"/>
                <a:ea typeface="Calibri" panose="020F0502020204030204" pitchFamily="34" charset="0"/>
              </a:rPr>
              <a:t>study with another study area at larger scale at region/state/national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level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Starting from RSEI</a:t>
            </a:r>
            <a:r>
              <a:rPr lang="en-US" sz="2400" baseline="-25000" dirty="0" smtClean="0">
                <a:latin typeface="Garamond" panose="02020404030301010803" pitchFamily="18" charset="0"/>
                <a:ea typeface="Calibri" panose="020F0502020204030204" pitchFamily="34" charset="0"/>
              </a:rPr>
              <a:t>15  </a:t>
            </a:r>
            <a:r>
              <a:rPr lang="en-US" sz="2400" dirty="0" smtClean="0">
                <a:latin typeface="Garamond" panose="02020404030301010803" pitchFamily="18" charset="0"/>
                <a:ea typeface="Calibri" panose="020F0502020204030204" pitchFamily="34" charset="0"/>
              </a:rPr>
              <a:t>or higher version of model and truncate to different number of indicators</a:t>
            </a:r>
            <a:endParaRPr lang="en-US" sz="2400" dirty="0">
              <a:latin typeface="Garamond" panose="02020404030301010803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97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1DBF-9341-454B-9EFA-155CF889F7F3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D280-17BE-41C7-817B-A928DBB387AC}" type="slidenum">
              <a:rPr lang="en-IN" smtClean="0"/>
              <a:t>33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4119"/>
            <a:ext cx="12192000" cy="79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210993"/>
            <a:ext cx="11456894" cy="63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10940" y="-11955"/>
            <a:ext cx="477012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Thank you !!!</a:t>
            </a:r>
            <a:endParaRPr lang="en-US" sz="88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18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r>
              <a:rPr lang="en-US" dirty="0"/>
              <a:t>Ministry of Rural Development., 2020. Annual Master Circular MGNREGA. Ministry of Rural Development, Government of India, (pp.169-179).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4</a:t>
            </a:fld>
            <a:endParaRPr lang="en-IN"/>
          </a:p>
        </p:txBody>
      </p:sp>
      <p:sp>
        <p:nvSpPr>
          <p:cNvPr id="43" name="Freeform 42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Convergence of MGNREGS-IWMP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14" y="1462486"/>
            <a:ext cx="12183406" cy="490890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161060" y="1664469"/>
            <a:ext cx="3676654" cy="4470400"/>
          </a:xfrm>
          <a:prstGeom prst="ellipse">
            <a:avLst/>
          </a:prstGeom>
          <a:noFill/>
          <a:ln w="38100">
            <a:solidFill>
              <a:srgbClr val="3333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3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r>
              <a:rPr lang="en-US" dirty="0"/>
              <a:t>Chakraborty, B. and Das, S., 2014. MGNREGA and water management: sustainability issues of built forms in Rural India. Journal of Construction in Developing Countries, 19(2), (p.33).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5</a:t>
            </a:fld>
            <a:endParaRPr lang="en-IN"/>
          </a:p>
        </p:txBody>
      </p:sp>
      <p:sp>
        <p:nvSpPr>
          <p:cNvPr id="43" name="Freeform 42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Need for monitoring the project impacts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6562" y="1762729"/>
            <a:ext cx="83493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Garamond" panose="02020404030301010803" pitchFamily="18" charset="0"/>
              </a:rPr>
              <a:t>Most of the monitoring inclined towards –</a:t>
            </a:r>
            <a:r>
              <a:rPr lang="en-US" sz="2400" b="1" dirty="0" smtClean="0">
                <a:latin typeface="Garamond" panose="02020404030301010803" pitchFamily="18" charset="0"/>
              </a:rPr>
              <a:t>Fund utilization</a:t>
            </a:r>
            <a:r>
              <a:rPr lang="en-US" sz="2400" dirty="0" smtClean="0">
                <a:latin typeface="Garamond" panose="02020404030301010803" pitchFamily="18" charset="0"/>
              </a:rPr>
              <a:t>, </a:t>
            </a:r>
            <a:r>
              <a:rPr lang="en-US" sz="2400" b="1" dirty="0">
                <a:latin typeface="Garamond" panose="02020404030301010803" pitchFamily="18" charset="0"/>
              </a:rPr>
              <a:t>e</a:t>
            </a:r>
            <a:r>
              <a:rPr lang="en-US" sz="2400" b="1" dirty="0" smtClean="0">
                <a:latin typeface="Garamond" panose="02020404030301010803" pitchFamily="18" charset="0"/>
              </a:rPr>
              <a:t>mployment generation</a:t>
            </a:r>
            <a:r>
              <a:rPr lang="en-US" sz="2400" dirty="0" smtClean="0">
                <a:latin typeface="Garamond" panose="02020404030301010803" pitchFamily="18" charset="0"/>
              </a:rPr>
              <a:t>, and </a:t>
            </a:r>
            <a:r>
              <a:rPr lang="en-US" sz="2400" b="1" dirty="0" smtClean="0">
                <a:latin typeface="Garamond" panose="02020404030301010803" pitchFamily="18" charset="0"/>
              </a:rPr>
              <a:t>work completion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Garamond" panose="02020404030301010803" pitchFamily="18" charset="0"/>
              </a:rPr>
              <a:t>Mapping assets/projects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Garamond" panose="02020404030301010803" pitchFamily="18" charset="0"/>
              </a:rPr>
              <a:t>But </a:t>
            </a:r>
            <a:r>
              <a:rPr lang="en-US" sz="2400" b="1" dirty="0" smtClean="0">
                <a:latin typeface="Garamond" panose="02020404030301010803" pitchFamily="18" charset="0"/>
              </a:rPr>
              <a:t>little</a:t>
            </a:r>
            <a:r>
              <a:rPr lang="en-US" sz="2400" dirty="0" smtClean="0">
                <a:latin typeface="Garamond" panose="02020404030301010803" pitchFamily="18" charset="0"/>
              </a:rPr>
              <a:t> monitoring of </a:t>
            </a:r>
            <a:r>
              <a:rPr lang="en-US" sz="2400" b="1" dirty="0">
                <a:latin typeface="Garamond" panose="02020404030301010803" pitchFamily="18" charset="0"/>
              </a:rPr>
              <a:t>post implementation</a:t>
            </a:r>
            <a:r>
              <a:rPr lang="en-US" sz="2400" b="1" dirty="0" smtClean="0">
                <a:latin typeface="Garamond" panose="02020404030301010803" pitchFamily="18" charset="0"/>
              </a:rPr>
              <a:t> impact </a:t>
            </a:r>
            <a:r>
              <a:rPr lang="en-US" sz="2400" dirty="0" smtClean="0">
                <a:latin typeface="Garamond" panose="02020404030301010803" pitchFamily="18" charset="0"/>
              </a:rPr>
              <a:t>of assets</a:t>
            </a:r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937" y="1760813"/>
            <a:ext cx="3070736" cy="14570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8745937" y="3637339"/>
            <a:ext cx="3070736" cy="1946365"/>
            <a:chOff x="77853" y="1510249"/>
            <a:chExt cx="2272146" cy="1218223"/>
          </a:xfrm>
        </p:grpSpPr>
        <p:sp>
          <p:nvSpPr>
            <p:cNvPr id="17" name="Rectangle 16"/>
            <p:cNvSpPr/>
            <p:nvPr/>
          </p:nvSpPr>
          <p:spPr>
            <a:xfrm>
              <a:off x="77853" y="1510249"/>
              <a:ext cx="2272146" cy="1218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77600" y="1617660"/>
              <a:ext cx="1943371" cy="1024728"/>
              <a:chOff x="22652" y="878477"/>
              <a:chExt cx="1943371" cy="1024728"/>
            </a:xfrm>
          </p:grpSpPr>
          <p:pic>
            <p:nvPicPr>
              <p:cNvPr id="19" name="Picture 18" descr="Screen Clippi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52" y="1522152"/>
                <a:ext cx="1943371" cy="381053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20" name="Picture 19" descr="Screen Clippi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884" y="878477"/>
                <a:ext cx="1822139" cy="63167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</p:grpSp>
      </p:grpSp>
      <p:sp>
        <p:nvSpPr>
          <p:cNvPr id="21" name="TextBox 20"/>
          <p:cNvSpPr txBox="1"/>
          <p:nvPr/>
        </p:nvSpPr>
        <p:spPr>
          <a:xfrm>
            <a:off x="396562" y="4137210"/>
            <a:ext cx="8349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Garamond" panose="02020404030301010803" pitchFamily="18" charset="0"/>
              </a:rPr>
              <a:t>39</a:t>
            </a:r>
            <a:r>
              <a:rPr lang="en-US" sz="2400" baseline="30000" dirty="0" smtClean="0">
                <a:latin typeface="Garamond" panose="02020404030301010803" pitchFamily="18" charset="0"/>
              </a:rPr>
              <a:t>th</a:t>
            </a:r>
            <a:r>
              <a:rPr lang="en-US" sz="2400" dirty="0" smtClean="0">
                <a:latin typeface="Garamond" panose="02020404030301010803" pitchFamily="18" charset="0"/>
              </a:rPr>
              <a:t> and 49</a:t>
            </a:r>
            <a:r>
              <a:rPr lang="en-US" sz="2400" baseline="30000" dirty="0" smtClean="0">
                <a:latin typeface="Garamond" panose="02020404030301010803" pitchFamily="18" charset="0"/>
              </a:rPr>
              <a:t>th</a:t>
            </a:r>
            <a:r>
              <a:rPr lang="en-US" sz="2400" dirty="0" smtClean="0">
                <a:latin typeface="Garamond" panose="02020404030301010803" pitchFamily="18" charset="0"/>
              </a:rPr>
              <a:t> standing committee reports of </a:t>
            </a:r>
            <a:r>
              <a:rPr lang="en-US" sz="2400" dirty="0" err="1" smtClean="0">
                <a:latin typeface="Garamond" panose="02020404030301010803" pitchFamily="18" charset="0"/>
              </a:rPr>
              <a:t>MoRD</a:t>
            </a:r>
            <a:r>
              <a:rPr lang="en-US" sz="2400" dirty="0" smtClean="0">
                <a:latin typeface="Garamond" panose="02020404030301010803" pitchFamily="18" charset="0"/>
              </a:rPr>
              <a:t> mandates</a:t>
            </a:r>
            <a:br>
              <a:rPr lang="en-US" sz="2400" dirty="0" smtClean="0">
                <a:latin typeface="Garamond" panose="02020404030301010803" pitchFamily="18" charset="0"/>
              </a:rPr>
            </a:br>
            <a:r>
              <a:rPr lang="en-US" sz="2400" dirty="0" smtClean="0">
                <a:latin typeface="Garamond" panose="02020404030301010803" pitchFamily="18" charset="0"/>
              </a:rPr>
              <a:t>the development of </a:t>
            </a:r>
            <a:r>
              <a:rPr lang="en-US" sz="2400" b="1" dirty="0" smtClean="0">
                <a:latin typeface="Garamond" panose="02020404030301010803" pitchFamily="18" charset="0"/>
              </a:rPr>
              <a:t>quick, low-cost M&amp;E framework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Garamond" panose="02020404030301010803" pitchFamily="18" charset="0"/>
              </a:rPr>
              <a:t>With</a:t>
            </a:r>
            <a:r>
              <a:rPr lang="en-US" sz="2400" b="1" dirty="0" smtClean="0">
                <a:latin typeface="Garamond" panose="02020404030301010803" pitchFamily="18" charset="0"/>
              </a:rPr>
              <a:t> 1%</a:t>
            </a:r>
            <a:r>
              <a:rPr lang="en-US" sz="2400" dirty="0" smtClean="0">
                <a:latin typeface="Garamond" panose="02020404030301010803" pitchFamily="18" charset="0"/>
              </a:rPr>
              <a:t> of total project cost for </a:t>
            </a:r>
            <a:r>
              <a:rPr lang="en-US" sz="2400" b="1" dirty="0" smtClean="0">
                <a:latin typeface="Garamond" panose="02020404030301010803" pitchFamily="18" charset="0"/>
              </a:rPr>
              <a:t>impact assessment </a:t>
            </a:r>
            <a:endParaRPr lang="en-US" sz="24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30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r>
              <a:rPr lang="en-US" dirty="0"/>
              <a:t>Ministry of Rural Development., 2020. Annual Master Circular MGNREGA. Ministry of Rural Development, Government of India, (pp.169-179).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6</a:t>
            </a:fld>
            <a:endParaRPr lang="en-IN"/>
          </a:p>
        </p:txBody>
      </p:sp>
      <p:sp>
        <p:nvSpPr>
          <p:cNvPr id="43" name="Freeform 42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About project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29381" y="3964847"/>
            <a:ext cx="3613355" cy="127348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300" dirty="0" smtClean="0"/>
              <a:t>Developing Monitoring and Evaluation (M&amp;E) framework</a:t>
            </a:r>
            <a:endParaRPr lang="en-US" sz="2300" dirty="0"/>
          </a:p>
        </p:txBody>
      </p:sp>
      <p:pic>
        <p:nvPicPr>
          <p:cNvPr id="15" name="Picture 2" descr="Performance Testing, HD Png Download - kind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14" b="94655" l="4419" r="93140">
                        <a14:foregroundMark x1="22791" y1="30512" x2="22791" y2="30512"/>
                        <a14:foregroundMark x1="55581" y1="17149" x2="55581" y2="17149"/>
                        <a14:foregroundMark x1="15698" y1="61915" x2="15698" y2="61915"/>
                        <a14:foregroundMark x1="47209" y1="75056" x2="47209" y2="75056"/>
                        <a14:foregroundMark x1="29419" y1="30735" x2="29419" y2="30735"/>
                        <a14:foregroundMark x1="51047" y1="28062" x2="51047" y2="2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24" t="4980" r="8276" b="6738"/>
          <a:stretch/>
        </p:blipFill>
        <p:spPr bwMode="auto">
          <a:xfrm>
            <a:off x="429381" y="1698890"/>
            <a:ext cx="3613355" cy="200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407825" y="5538837"/>
            <a:ext cx="3613355" cy="722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What study is doing?</a:t>
            </a:r>
            <a:endParaRPr lang="en-US" sz="24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399649" y="5538837"/>
            <a:ext cx="3613355" cy="722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For what?</a:t>
            </a:r>
            <a:endParaRPr lang="en-US" sz="24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304389" y="5538837"/>
            <a:ext cx="3613355" cy="722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How?</a:t>
            </a:r>
            <a:endParaRPr lang="en-US" sz="24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4501567" y="4045603"/>
            <a:ext cx="3613355" cy="1273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300" dirty="0" smtClean="0">
                <a:latin typeface="Garamond" panose="02020404030301010803" pitchFamily="18" charset="0"/>
              </a:rPr>
              <a:t>Assessing the impact of MGNREGS-IWMP projects</a:t>
            </a:r>
            <a:endParaRPr lang="en-US" sz="2300" dirty="0">
              <a:latin typeface="Garamond" panose="02020404030301010803" pitchFamily="18" charset="0"/>
            </a:endParaRPr>
          </a:p>
        </p:txBody>
      </p:sp>
      <p:pic>
        <p:nvPicPr>
          <p:cNvPr id="26" name="Picture 26" descr="Satellite and Aerial Image Processing for Smart Farming and Biodiversity  Conservati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17"/>
          <a:stretch/>
        </p:blipFill>
        <p:spPr bwMode="auto">
          <a:xfrm>
            <a:off x="9058780" y="1698890"/>
            <a:ext cx="2104572" cy="234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304389" y="4045112"/>
            <a:ext cx="3613355" cy="12734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300" dirty="0" smtClean="0">
                <a:latin typeface="Garamond" panose="02020404030301010803" pitchFamily="18" charset="0"/>
              </a:rPr>
              <a:t>Using open source remote sensing Big Data</a:t>
            </a:r>
            <a:endParaRPr lang="en-US" sz="2300" dirty="0">
              <a:latin typeface="Garamond" panose="02020404030301010803" pitchFamily="18" charset="0"/>
            </a:endParaRPr>
          </a:p>
        </p:txBody>
      </p:sp>
      <p:pic>
        <p:nvPicPr>
          <p:cNvPr id="2050" name="Picture 2" descr="Business development, business growth, business intelligence, company  progress, infographic icon - Download on Iconfind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165" y="1698890"/>
            <a:ext cx="2408161" cy="240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68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 animBg="1"/>
      <p:bldP spid="17" grpId="0" animBg="1"/>
      <p:bldP spid="18" grpId="0" animBg="1"/>
      <p:bldP spid="25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7</a:t>
            </a:fld>
            <a:endParaRPr lang="en-IN"/>
          </a:p>
        </p:txBody>
      </p:sp>
      <p:sp>
        <p:nvSpPr>
          <p:cNvPr id="36" name="TextBox 35"/>
          <p:cNvSpPr txBox="1"/>
          <p:nvPr/>
        </p:nvSpPr>
        <p:spPr>
          <a:xfrm>
            <a:off x="186757" y="1532403"/>
            <a:ext cx="83799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aramond" panose="02020404030301010803" pitchFamily="18" charset="0"/>
              </a:rPr>
              <a:t>To identify the </a:t>
            </a:r>
            <a:r>
              <a:rPr lang="en-US" sz="2400" b="1" dirty="0">
                <a:latin typeface="Garamond" panose="02020404030301010803" pitchFamily="18" charset="0"/>
              </a:rPr>
              <a:t>remote sensing indices </a:t>
            </a:r>
            <a:r>
              <a:rPr lang="en-US" sz="2400" dirty="0">
                <a:latin typeface="Garamond" panose="02020404030301010803" pitchFamily="18" charset="0"/>
              </a:rPr>
              <a:t>representing the natural resource attributes </a:t>
            </a:r>
            <a:r>
              <a:rPr lang="en-US" sz="2400" dirty="0" smtClean="0">
                <a:latin typeface="Garamond" panose="02020404030301010803" pitchFamily="18" charset="0"/>
              </a:rPr>
              <a:t>like vegetation</a:t>
            </a:r>
            <a:r>
              <a:rPr lang="en-US" sz="2400" dirty="0">
                <a:latin typeface="Garamond" panose="02020404030301010803" pitchFamily="18" charset="0"/>
              </a:rPr>
              <a:t>, soil, and </a:t>
            </a:r>
            <a:r>
              <a:rPr lang="en-US" sz="2400" dirty="0" smtClean="0">
                <a:latin typeface="Garamond" panose="02020404030301010803" pitchFamily="18" charset="0"/>
              </a:rPr>
              <a:t>water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Garamond" panose="02020404030301010803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Garamond" panose="02020404030301010803" pitchFamily="18" charset="0"/>
              </a:rPr>
              <a:t>To </a:t>
            </a:r>
            <a:r>
              <a:rPr lang="en-US" sz="2400" dirty="0">
                <a:latin typeface="Garamond" panose="02020404030301010803" pitchFamily="18" charset="0"/>
              </a:rPr>
              <a:t>develop </a:t>
            </a:r>
            <a:r>
              <a:rPr lang="en-US" sz="2400" b="1" dirty="0">
                <a:latin typeface="Garamond" panose="02020404030301010803" pitchFamily="18" charset="0"/>
              </a:rPr>
              <a:t>an index based multi-dimensional M&amp;E framework </a:t>
            </a:r>
            <a:r>
              <a:rPr lang="en-US" sz="2400" dirty="0">
                <a:latin typeface="Garamond" panose="02020404030301010803" pitchFamily="18" charset="0"/>
              </a:rPr>
              <a:t>to determine the ecological status of land </a:t>
            </a:r>
            <a:r>
              <a:rPr lang="en-US" sz="2400" dirty="0" smtClean="0">
                <a:latin typeface="Garamond" panose="02020404030301010803" pitchFamily="18" charset="0"/>
              </a:rPr>
              <a:t>surfaces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Garamond" panose="02020404030301010803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Garamond" panose="02020404030301010803" pitchFamily="18" charset="0"/>
              </a:rPr>
              <a:t>To </a:t>
            </a:r>
            <a:r>
              <a:rPr lang="en-US" sz="2400" dirty="0">
                <a:latin typeface="Garamond" panose="02020404030301010803" pitchFamily="18" charset="0"/>
              </a:rPr>
              <a:t>analyze </a:t>
            </a:r>
            <a:r>
              <a:rPr lang="en-US" sz="2400" b="1" dirty="0" smtClean="0">
                <a:latin typeface="Garamond" panose="02020404030301010803" pitchFamily="18" charset="0"/>
              </a:rPr>
              <a:t>the impacts </a:t>
            </a:r>
            <a:r>
              <a:rPr lang="en-US" sz="2400" b="1" dirty="0">
                <a:latin typeface="Garamond" panose="02020404030301010803" pitchFamily="18" charset="0"/>
              </a:rPr>
              <a:t>of MGNREGS-IWMP </a:t>
            </a:r>
            <a:r>
              <a:rPr lang="en-US" sz="2400" dirty="0" smtClean="0">
                <a:latin typeface="Garamond" panose="02020404030301010803" pitchFamily="18" charset="0"/>
              </a:rPr>
              <a:t>projects </a:t>
            </a:r>
            <a:r>
              <a:rPr lang="en-US" sz="2400" dirty="0">
                <a:latin typeface="Garamond" panose="02020404030301010803" pitchFamily="18" charset="0"/>
              </a:rPr>
              <a:t>using </a:t>
            </a:r>
            <a:r>
              <a:rPr lang="en-US" sz="2400" dirty="0" smtClean="0">
                <a:latin typeface="Garamond" panose="02020404030301010803" pitchFamily="18" charset="0"/>
              </a:rPr>
              <a:t>index based </a:t>
            </a:r>
            <a:r>
              <a:rPr lang="en-US" sz="2400" dirty="0">
                <a:latin typeface="Garamond" panose="02020404030301010803" pitchFamily="18" charset="0"/>
              </a:rPr>
              <a:t>M&amp;E framework based </a:t>
            </a:r>
            <a:r>
              <a:rPr lang="en-US" sz="2400" dirty="0" smtClean="0">
                <a:latin typeface="Garamond" panose="02020404030301010803" pitchFamily="18" charset="0"/>
              </a:rPr>
              <a:t>RS data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r>
              <a:rPr lang="en-IN" dirty="0" smtClean="0"/>
              <a:t>M&amp;E – Monitoring and Evaluation, RS – Remote Sensing</a:t>
            </a:r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pic>
        <p:nvPicPr>
          <p:cNvPr id="5124" name="Picture 4" descr="Geographic Information System (GIS) in the Security Sector - Geoinfote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8" r="13930" b="10201"/>
          <a:stretch/>
        </p:blipFill>
        <p:spPr bwMode="auto">
          <a:xfrm>
            <a:off x="9105900" y="1467928"/>
            <a:ext cx="3086100" cy="251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sulting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4"/>
          <a:stretch/>
        </p:blipFill>
        <p:spPr bwMode="auto">
          <a:xfrm>
            <a:off x="9407985" y="3983473"/>
            <a:ext cx="2481930" cy="224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53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78800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72992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8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15269"/>
            <a:ext cx="12192000" cy="513650"/>
          </a:xfrm>
        </p:spPr>
        <p:txBody>
          <a:bodyPr/>
          <a:lstStyle/>
          <a:p>
            <a:r>
              <a:rPr lang="en-US" dirty="0" smtClean="0"/>
              <a:t>Study area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72993"/>
            <a:ext cx="9983203" cy="365125"/>
          </a:xfrm>
        </p:spPr>
        <p:txBody>
          <a:bodyPr/>
          <a:lstStyle/>
          <a:p>
            <a:pPr algn="l"/>
            <a:r>
              <a:rPr lang="en-IN" dirty="0" smtClean="0"/>
              <a:t>Data source: MGNREGA Data portal</a:t>
            </a:r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t="2922" r="1217" b="3957"/>
          <a:stretch/>
        </p:blipFill>
        <p:spPr>
          <a:xfrm>
            <a:off x="4830417" y="1413431"/>
            <a:ext cx="7361583" cy="497557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60571" y="2873829"/>
            <a:ext cx="1596572" cy="153851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737" y="1383572"/>
            <a:ext cx="476365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200" dirty="0" smtClean="0">
                <a:latin typeface="Garamond" panose="02020404030301010803" pitchFamily="18" charset="0"/>
              </a:rPr>
              <a:t>Highest (</a:t>
            </a:r>
            <a:r>
              <a:rPr lang="en-US" sz="2200" b="1" dirty="0" smtClean="0">
                <a:latin typeface="Garamond" panose="02020404030301010803" pitchFamily="18" charset="0"/>
              </a:rPr>
              <a:t>242 out of 1344</a:t>
            </a:r>
            <a:r>
              <a:rPr lang="en-US" sz="2200" dirty="0" smtClean="0">
                <a:latin typeface="Garamond" panose="02020404030301010803" pitchFamily="18" charset="0"/>
              </a:rPr>
              <a:t>) number of IWMP Watersheds are in Maharashtra </a:t>
            </a:r>
          </a:p>
          <a:p>
            <a:pPr algn="just"/>
            <a:endParaRPr lang="en-US" sz="2200" dirty="0" smtClean="0">
              <a:latin typeface="Garamond" panose="02020404030301010803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200" dirty="0" smtClean="0">
                <a:latin typeface="Garamond" panose="02020404030301010803" pitchFamily="18" charset="0"/>
              </a:rPr>
              <a:t>Study M&amp;E for three categories of works under MGNREGS –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200" dirty="0" smtClean="0">
                <a:latin typeface="Garamond" panose="02020404030301010803" pitchFamily="18" charset="0"/>
              </a:rPr>
              <a:t>Water conservation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200" dirty="0" smtClean="0">
                <a:latin typeface="Garamond" panose="02020404030301010803" pitchFamily="18" charset="0"/>
              </a:rPr>
              <a:t>Renovation of traditional water bodies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200" dirty="0" smtClean="0">
                <a:latin typeface="Garamond" panose="02020404030301010803" pitchFamily="18" charset="0"/>
              </a:rPr>
              <a:t>Drought proofing 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200" dirty="0" smtClean="0">
              <a:latin typeface="Garamond" panose="02020404030301010803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200" b="1" dirty="0" smtClean="0">
                <a:latin typeface="Garamond" panose="02020404030301010803" pitchFamily="18" charset="0"/>
              </a:rPr>
              <a:t>Ahmednagar</a:t>
            </a:r>
            <a:r>
              <a:rPr lang="en-US" sz="2200" dirty="0" smtClean="0">
                <a:latin typeface="Garamond" panose="02020404030301010803" pitchFamily="18" charset="0"/>
              </a:rPr>
              <a:t> district has </a:t>
            </a:r>
            <a:r>
              <a:rPr lang="en-US" sz="2200" b="1" dirty="0" smtClean="0">
                <a:latin typeface="Garamond" panose="02020404030301010803" pitchFamily="18" charset="0"/>
              </a:rPr>
              <a:t>highest expenditure</a:t>
            </a:r>
            <a:r>
              <a:rPr lang="en-US" sz="2200" dirty="0" smtClean="0">
                <a:latin typeface="Garamond" panose="02020404030301010803" pitchFamily="18" charset="0"/>
              </a:rPr>
              <a:t> of Rs.27,000 crores under these 3 categories (2007-20) and was </a:t>
            </a:r>
            <a:r>
              <a:rPr lang="en-US" sz="2200" b="1" dirty="0" smtClean="0">
                <a:latin typeface="Garamond" panose="02020404030301010803" pitchFamily="18" charset="0"/>
              </a:rPr>
              <a:t>audited by CAG </a:t>
            </a:r>
            <a:r>
              <a:rPr lang="en-US" sz="2200" dirty="0" smtClean="0">
                <a:latin typeface="Garamond" panose="02020404030301010803" pitchFamily="18" charset="0"/>
              </a:rPr>
              <a:t>in 2020 (</a:t>
            </a:r>
            <a:r>
              <a:rPr lang="en-US" sz="2200" dirty="0" err="1" smtClean="0">
                <a:latin typeface="Garamond" panose="02020404030301010803" pitchFamily="18" charset="0"/>
              </a:rPr>
              <a:t>Jalyukta</a:t>
            </a:r>
            <a:r>
              <a:rPr lang="en-US" sz="2200" dirty="0" smtClean="0">
                <a:latin typeface="Garamond" panose="02020404030301010803" pitchFamily="18" charset="0"/>
              </a:rPr>
              <a:t> </a:t>
            </a:r>
            <a:r>
              <a:rPr lang="en-US" sz="2200" dirty="0" err="1" smtClean="0">
                <a:latin typeface="Garamond" panose="02020404030301010803" pitchFamily="18" charset="0"/>
              </a:rPr>
              <a:t>shivar</a:t>
            </a:r>
            <a:r>
              <a:rPr lang="en-US" sz="2200" dirty="0" smtClean="0">
                <a:latin typeface="Garamond" panose="02020404030301010803" pitchFamily="18" charset="0"/>
              </a:rPr>
              <a:t>)</a:t>
            </a:r>
            <a:endParaRPr lang="en-US" sz="2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24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20744"/>
            <a:ext cx="1288391" cy="365125"/>
          </a:xfrm>
        </p:spPr>
        <p:txBody>
          <a:bodyPr/>
          <a:lstStyle/>
          <a:p>
            <a:fld id="{FB0A0437-CD37-404C-9DAE-841FE7349870}" type="datetime5">
              <a:rPr lang="en-IN" smtClean="0"/>
              <a:t>6-Apr-21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3" y="6414936"/>
            <a:ext cx="758137" cy="365125"/>
          </a:xfrm>
        </p:spPr>
        <p:txBody>
          <a:bodyPr/>
          <a:lstStyle/>
          <a:p>
            <a:fld id="{113AD280-17BE-41C7-817B-A928DBB387AC}" type="slidenum">
              <a:rPr lang="en-IN" smtClean="0"/>
              <a:t>9</a:t>
            </a:fld>
            <a:endParaRPr lang="en-IN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15268"/>
            <a:ext cx="12192000" cy="598163"/>
          </a:xfrm>
        </p:spPr>
        <p:txBody>
          <a:bodyPr/>
          <a:lstStyle/>
          <a:p>
            <a:r>
              <a:rPr lang="en-US" dirty="0" smtClean="0"/>
              <a:t>Ecological status of land surfaces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2282" y="6414937"/>
            <a:ext cx="9983203" cy="365125"/>
          </a:xfrm>
        </p:spPr>
        <p:txBody>
          <a:bodyPr/>
          <a:lstStyle/>
          <a:p>
            <a:pPr algn="l"/>
            <a:endParaRPr lang="en-IN" dirty="0"/>
          </a:p>
        </p:txBody>
      </p:sp>
      <p:sp>
        <p:nvSpPr>
          <p:cNvPr id="25" name="Freeform 24"/>
          <p:cNvSpPr/>
          <p:nvPr/>
        </p:nvSpPr>
        <p:spPr>
          <a:xfrm>
            <a:off x="605856" y="4119"/>
            <a:ext cx="2336313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Introduction</a:t>
            </a:r>
            <a:endParaRPr lang="en-US" sz="2000" b="1" kern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656114" y="4119"/>
            <a:ext cx="2303895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Project formulation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76151" y="4119"/>
            <a:ext cx="2229127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21421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8566690" y="4119"/>
            <a:ext cx="2229129" cy="718552"/>
          </a:xfrm>
          <a:custGeom>
            <a:avLst/>
            <a:gdLst>
              <a:gd name="connsiteX0" fmla="*/ 0 w 1766093"/>
              <a:gd name="connsiteY0" fmla="*/ 0 h 706437"/>
              <a:gd name="connsiteX1" fmla="*/ 1412875 w 1766093"/>
              <a:gd name="connsiteY1" fmla="*/ 0 h 706437"/>
              <a:gd name="connsiteX2" fmla="*/ 1766093 w 1766093"/>
              <a:gd name="connsiteY2" fmla="*/ 353219 h 706437"/>
              <a:gd name="connsiteX3" fmla="*/ 1412875 w 1766093"/>
              <a:gd name="connsiteY3" fmla="*/ 706437 h 706437"/>
              <a:gd name="connsiteX4" fmla="*/ 0 w 1766093"/>
              <a:gd name="connsiteY4" fmla="*/ 706437 h 706437"/>
              <a:gd name="connsiteX5" fmla="*/ 353219 w 1766093"/>
              <a:gd name="connsiteY5" fmla="*/ 353219 h 706437"/>
              <a:gd name="connsiteX6" fmla="*/ 0 w 1766093"/>
              <a:gd name="connsiteY6" fmla="*/ 0 h 7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6093" h="706437">
                <a:moveTo>
                  <a:pt x="0" y="0"/>
                </a:moveTo>
                <a:lnTo>
                  <a:pt x="1412875" y="0"/>
                </a:lnTo>
                <a:lnTo>
                  <a:pt x="1766093" y="353219"/>
                </a:lnTo>
                <a:lnTo>
                  <a:pt x="1412875" y="706437"/>
                </a:lnTo>
                <a:lnTo>
                  <a:pt x="0" y="706437"/>
                </a:lnTo>
                <a:lnTo>
                  <a:pt x="353219" y="35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7235" tIns="41339" rIns="394557" bIns="41339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Results and discussions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75365" y="177031"/>
            <a:ext cx="1633140" cy="372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Methodology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6782" y="2084490"/>
            <a:ext cx="49418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sz="2400" b="1" dirty="0" smtClean="0">
                <a:solidFill>
                  <a:srgbClr val="FFC000"/>
                </a:solidFill>
                <a:latin typeface="Garamond" panose="02020404030301010803" pitchFamily="18" charset="0"/>
              </a:rPr>
              <a:t>MGNREGS(NRM)-IWMP</a:t>
            </a:r>
          </a:p>
          <a:p>
            <a:pPr marL="971550" lvl="1" indent="-514350" algn="just">
              <a:lnSpc>
                <a:spcPct val="160000"/>
              </a:lnSpc>
              <a:buFont typeface="+mj-lt"/>
              <a:buAutoNum type="romanUcPeriod"/>
            </a:pPr>
            <a:r>
              <a:rPr lang="en-US" sz="2400" dirty="0" smtClean="0">
                <a:latin typeface="Garamond" panose="02020404030301010803" pitchFamily="18" charset="0"/>
              </a:rPr>
              <a:t>Enhance </a:t>
            </a:r>
            <a:r>
              <a:rPr lang="en-US" sz="2400" b="1" dirty="0" smtClean="0">
                <a:latin typeface="Garamond" panose="02020404030301010803" pitchFamily="18" charset="0"/>
              </a:rPr>
              <a:t>soil moisture</a:t>
            </a:r>
            <a:r>
              <a:rPr lang="en-US" sz="2400" dirty="0" smtClean="0">
                <a:latin typeface="Garamond" panose="02020404030301010803" pitchFamily="18" charset="0"/>
              </a:rPr>
              <a:t> regime</a:t>
            </a:r>
          </a:p>
          <a:p>
            <a:pPr marL="971550" lvl="1" indent="-514350" algn="just">
              <a:lnSpc>
                <a:spcPct val="160000"/>
              </a:lnSpc>
              <a:buFont typeface="+mj-lt"/>
              <a:buAutoNum type="romanUcPeriod"/>
            </a:pPr>
            <a:r>
              <a:rPr lang="en-US" sz="2400" dirty="0" smtClean="0">
                <a:latin typeface="Garamond" panose="02020404030301010803" pitchFamily="18" charset="0"/>
              </a:rPr>
              <a:t>Regenerate </a:t>
            </a:r>
            <a:r>
              <a:rPr lang="en-US" sz="2400" b="1" dirty="0" smtClean="0">
                <a:latin typeface="Garamond" panose="02020404030301010803" pitchFamily="18" charset="0"/>
              </a:rPr>
              <a:t>natural vegetation</a:t>
            </a:r>
          </a:p>
          <a:p>
            <a:pPr marL="971550" lvl="1" indent="-514350" algn="just">
              <a:lnSpc>
                <a:spcPct val="160000"/>
              </a:lnSpc>
              <a:buFont typeface="+mj-lt"/>
              <a:buAutoNum type="romanUcPeriod"/>
            </a:pPr>
            <a:r>
              <a:rPr lang="en-US" sz="2400" dirty="0" smtClean="0">
                <a:latin typeface="Garamond" panose="02020404030301010803" pitchFamily="18" charset="0"/>
              </a:rPr>
              <a:t>Increase </a:t>
            </a:r>
            <a:r>
              <a:rPr lang="en-US" sz="2400" b="1" dirty="0" smtClean="0">
                <a:latin typeface="Garamond" panose="02020404030301010803" pitchFamily="18" charset="0"/>
              </a:rPr>
              <a:t>productive land</a:t>
            </a:r>
            <a:r>
              <a:rPr lang="en-US" sz="2400" dirty="0" smtClean="0">
                <a:latin typeface="Garamond" panose="02020404030301010803" pitchFamily="18" charset="0"/>
              </a:rPr>
              <a:t>, </a:t>
            </a:r>
            <a:r>
              <a:rPr lang="en-US" sz="2400" b="1" dirty="0" smtClean="0">
                <a:latin typeface="Garamond" panose="02020404030301010803" pitchFamily="18" charset="0"/>
              </a:rPr>
              <a:t>production</a:t>
            </a:r>
            <a:r>
              <a:rPr lang="en-US" sz="2400" dirty="0" smtClean="0">
                <a:latin typeface="Garamond" panose="02020404030301010803" pitchFamily="18" charset="0"/>
              </a:rPr>
              <a:t> and </a:t>
            </a:r>
            <a:r>
              <a:rPr lang="en-US" sz="2400" b="1" dirty="0" smtClean="0">
                <a:latin typeface="Garamond" panose="02020404030301010803" pitchFamily="18" charset="0"/>
              </a:rPr>
              <a:t>productivity</a:t>
            </a:r>
            <a:endParaRPr lang="en-US" sz="2400" b="1" dirty="0">
              <a:latin typeface="Garamond" panose="02020404030301010803" pitchFamily="18" charset="0"/>
            </a:endParaRPr>
          </a:p>
        </p:txBody>
      </p:sp>
      <p:sp>
        <p:nvSpPr>
          <p:cNvPr id="18" name="Right Brace 17"/>
          <p:cNvSpPr/>
          <p:nvPr/>
        </p:nvSpPr>
        <p:spPr>
          <a:xfrm>
            <a:off x="5820228" y="2038155"/>
            <a:ext cx="631371" cy="3430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32708" y="1773560"/>
            <a:ext cx="51955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Garamond" panose="02020404030301010803" pitchFamily="18" charset="0"/>
              </a:rPr>
              <a:t>Termed as </a:t>
            </a:r>
            <a:r>
              <a:rPr lang="en-US" sz="2400" b="1" dirty="0" smtClean="0">
                <a:latin typeface="Garamond" panose="02020404030301010803" pitchFamily="18" charset="0"/>
              </a:rPr>
              <a:t>Ecological Status  of Land Surfaces </a:t>
            </a:r>
            <a:r>
              <a:rPr lang="en-US" sz="2400" dirty="0" smtClean="0">
                <a:latin typeface="Garamond" panose="02020404030301010803" pitchFamily="18" charset="0"/>
              </a:rPr>
              <a:t>(Kennedy </a:t>
            </a:r>
            <a:r>
              <a:rPr lang="en-US" sz="2400" dirty="0">
                <a:latin typeface="Garamond" panose="02020404030301010803" pitchFamily="18" charset="0"/>
              </a:rPr>
              <a:t>et al., </a:t>
            </a:r>
            <a:r>
              <a:rPr lang="en-US" sz="2400" dirty="0" smtClean="0">
                <a:latin typeface="Garamond" panose="02020404030301010803" pitchFamily="18" charset="0"/>
              </a:rPr>
              <a:t>2009; Xu </a:t>
            </a:r>
            <a:r>
              <a:rPr lang="en-US" sz="2400" dirty="0">
                <a:latin typeface="Garamond" panose="02020404030301010803" pitchFamily="18" charset="0"/>
              </a:rPr>
              <a:t>et al., 2019) </a:t>
            </a:r>
            <a:r>
              <a:rPr lang="en-US" sz="2400" dirty="0" smtClean="0">
                <a:latin typeface="Garamond" panose="02020404030301010803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Garamond" panose="02020404030301010803" pitchFamily="18" charset="0"/>
              </a:rPr>
              <a:t>Assessed by </a:t>
            </a:r>
            <a:r>
              <a:rPr lang="en-US" sz="2400" b="1" dirty="0" smtClean="0">
                <a:latin typeface="Garamond" panose="02020404030301010803" pitchFamily="18" charset="0"/>
              </a:rPr>
              <a:t>Ecological Monitoring </a:t>
            </a:r>
            <a:r>
              <a:rPr lang="en-US" sz="2400" dirty="0" smtClean="0">
                <a:latin typeface="Garamond" panose="02020404030301010803" pitchFamily="18" charset="0"/>
              </a:rPr>
              <a:t>of Land Surfaces (Willis</a:t>
            </a:r>
            <a:r>
              <a:rPr lang="en-US" sz="2400" dirty="0">
                <a:latin typeface="Garamond" panose="02020404030301010803" pitchFamily="18" charset="0"/>
              </a:rPr>
              <a:t>, </a:t>
            </a:r>
            <a:r>
              <a:rPr lang="en-US" sz="2400" dirty="0" smtClean="0">
                <a:latin typeface="Garamond" panose="02020404030301010803" pitchFamily="18" charset="0"/>
              </a:rPr>
              <a:t>2015)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Garamond" panose="02020404030301010803" pitchFamily="18" charset="0"/>
              </a:rPr>
              <a:t>Using </a:t>
            </a:r>
            <a:r>
              <a:rPr lang="en-US" sz="2400" dirty="0">
                <a:latin typeface="Garamond" panose="02020404030301010803" pitchFamily="18" charset="0"/>
              </a:rPr>
              <a:t>L</a:t>
            </a:r>
            <a:r>
              <a:rPr lang="en-US" sz="2400" dirty="0" smtClean="0">
                <a:latin typeface="Garamond" panose="02020404030301010803" pitchFamily="18" charset="0"/>
              </a:rPr>
              <a:t>and Surface </a:t>
            </a:r>
            <a:r>
              <a:rPr lang="en-US" sz="2400" b="1" dirty="0" smtClean="0">
                <a:latin typeface="Garamond" panose="02020404030301010803" pitchFamily="18" charset="0"/>
              </a:rPr>
              <a:t>Ecological Indicators </a:t>
            </a:r>
            <a:r>
              <a:rPr lang="en-US" sz="2400" dirty="0" smtClean="0">
                <a:latin typeface="Garamond" panose="02020404030301010803" pitchFamily="18" charset="0"/>
              </a:rPr>
              <a:t>(Jones </a:t>
            </a:r>
            <a:r>
              <a:rPr lang="en-US" sz="2400" dirty="0">
                <a:latin typeface="Garamond" panose="02020404030301010803" pitchFamily="18" charset="0"/>
              </a:rPr>
              <a:t>et al., 2009)</a:t>
            </a:r>
          </a:p>
        </p:txBody>
      </p:sp>
    </p:spTree>
    <p:extLst>
      <p:ext uri="{BB962C8B-B14F-4D97-AF65-F5344CB8AC3E}">
        <p14:creationId xmlns:p14="http://schemas.microsoft.com/office/powerpoint/2010/main" val="327020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11067</TotalTime>
  <Words>2412</Words>
  <Application>Microsoft Office PowerPoint</Application>
  <PresentationFormat>Widescreen</PresentationFormat>
  <Paragraphs>559</Paragraphs>
  <Slides>33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Arial</vt:lpstr>
      <vt:lpstr>Calibri</vt:lpstr>
      <vt:lpstr>Cambria Math</vt:lpstr>
      <vt:lpstr>Courier New</vt:lpstr>
      <vt:lpstr>Garamond</vt:lpstr>
      <vt:lpstr>Wingdings</vt:lpstr>
      <vt:lpstr>Office Theme</vt:lpstr>
      <vt:lpstr>Document</vt:lpstr>
      <vt:lpstr>PowerPoint Presentation</vt:lpstr>
      <vt:lpstr>Content</vt:lpstr>
      <vt:lpstr>About MGNREGS-IWMP</vt:lpstr>
      <vt:lpstr>Convergence of MGNREGS-IWMP</vt:lpstr>
      <vt:lpstr>Need for monitoring the project impacts</vt:lpstr>
      <vt:lpstr>About project</vt:lpstr>
      <vt:lpstr>Objectives</vt:lpstr>
      <vt:lpstr>Study area</vt:lpstr>
      <vt:lpstr>Ecological status of land surfaces</vt:lpstr>
      <vt:lpstr>Remote Sensing for monitoring Ecological Status </vt:lpstr>
      <vt:lpstr>Remote Sensing based Ecological Index (RSEI)</vt:lpstr>
      <vt:lpstr>RSEI model development</vt:lpstr>
      <vt:lpstr>Aggregation techniques for RSEI</vt:lpstr>
      <vt:lpstr>Summary of worldwide practices of RSEI </vt:lpstr>
      <vt:lpstr>Principal Component Analysis</vt:lpstr>
      <vt:lpstr>RSEI equation based on PCA</vt:lpstr>
      <vt:lpstr>Model validation</vt:lpstr>
      <vt:lpstr>Model evaluation</vt:lpstr>
      <vt:lpstr>Dimensionality Reduction</vt:lpstr>
      <vt:lpstr>Improved model (Reduced Models)</vt:lpstr>
      <vt:lpstr>RSEI3 model</vt:lpstr>
      <vt:lpstr>Comparative analysis of impact assessment by CAG and RSEI</vt:lpstr>
      <vt:lpstr>Village wise RSEI3 in 2015 and 2020 for Jamkhed taluka</vt:lpstr>
      <vt:lpstr>Village wise RSEI3 in 2015 and 2020 for Karjat taluka</vt:lpstr>
      <vt:lpstr>Results of comparative impact assessment</vt:lpstr>
      <vt:lpstr>Impact assessment in Ahmednagar district using RSEI3</vt:lpstr>
      <vt:lpstr>Impact assessment on controlled vs. applied sites</vt:lpstr>
      <vt:lpstr>Productivity analysis of Ahmednagar and Solapur district</vt:lpstr>
      <vt:lpstr>RSEI3 analysis of Ahmednagar and Solapur districts </vt:lpstr>
      <vt:lpstr>Results and discussions</vt:lpstr>
      <vt:lpstr>Conclusion</vt:lpstr>
      <vt:lpstr>Limitations and future directions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TD792 Presentation  on Course Curriculum Requirements</dc:title>
  <dc:creator>Shivanand Nalgire</dc:creator>
  <cp:lastModifiedBy>Shivanand Nalgire</cp:lastModifiedBy>
  <cp:revision>1442</cp:revision>
  <dcterms:created xsi:type="dcterms:W3CDTF">2019-10-23T09:39:16Z</dcterms:created>
  <dcterms:modified xsi:type="dcterms:W3CDTF">2021-04-06T09:01:36Z</dcterms:modified>
</cp:coreProperties>
</file>